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38" r:id="rId1"/>
  </p:sldMasterIdLst>
  <p:notesMasterIdLst>
    <p:notesMasterId r:id="rId32"/>
  </p:notesMasterIdLst>
  <p:sldIdLst>
    <p:sldId id="256" r:id="rId2"/>
    <p:sldId id="340" r:id="rId3"/>
    <p:sldId id="284" r:id="rId4"/>
    <p:sldId id="288" r:id="rId5"/>
    <p:sldId id="350" r:id="rId6"/>
    <p:sldId id="354" r:id="rId7"/>
    <p:sldId id="341" r:id="rId8"/>
    <p:sldId id="343" r:id="rId9"/>
    <p:sldId id="355" r:id="rId10"/>
    <p:sldId id="357" r:id="rId11"/>
    <p:sldId id="380" r:id="rId12"/>
    <p:sldId id="462" r:id="rId13"/>
    <p:sldId id="275" r:id="rId14"/>
    <p:sldId id="347" r:id="rId15"/>
    <p:sldId id="332" r:id="rId16"/>
    <p:sldId id="463" r:id="rId17"/>
    <p:sldId id="464" r:id="rId18"/>
    <p:sldId id="465" r:id="rId19"/>
    <p:sldId id="466" r:id="rId20"/>
    <p:sldId id="277" r:id="rId21"/>
    <p:sldId id="278" r:id="rId22"/>
    <p:sldId id="327" r:id="rId23"/>
    <p:sldId id="280" r:id="rId24"/>
    <p:sldId id="290" r:id="rId25"/>
    <p:sldId id="294" r:id="rId26"/>
    <p:sldId id="276" r:id="rId27"/>
    <p:sldId id="310" r:id="rId28"/>
    <p:sldId id="305" r:id="rId29"/>
    <p:sldId id="304" r:id="rId30"/>
    <p:sldId id="302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1851917-0BC6-4462-A12F-1ACC16828555}">
          <p14:sldIdLst>
            <p14:sldId id="256"/>
            <p14:sldId id="340"/>
            <p14:sldId id="284"/>
            <p14:sldId id="288"/>
            <p14:sldId id="350"/>
            <p14:sldId id="354"/>
            <p14:sldId id="341"/>
            <p14:sldId id="343"/>
            <p14:sldId id="355"/>
            <p14:sldId id="357"/>
            <p14:sldId id="380"/>
            <p14:sldId id="462"/>
            <p14:sldId id="275"/>
            <p14:sldId id="347"/>
            <p14:sldId id="332"/>
            <p14:sldId id="463"/>
            <p14:sldId id="464"/>
            <p14:sldId id="465"/>
            <p14:sldId id="466"/>
            <p14:sldId id="277"/>
            <p14:sldId id="278"/>
            <p14:sldId id="327"/>
            <p14:sldId id="280"/>
            <p14:sldId id="290"/>
            <p14:sldId id="294"/>
            <p14:sldId id="276"/>
            <p14:sldId id="310"/>
            <p14:sldId id="305"/>
            <p14:sldId id="304"/>
            <p14:sldId id="302"/>
          </p14:sldIdLst>
        </p14:section>
        <p14:section name="The Problem" id="{B2959029-F5C8-431E-B65E-C04A98EFCE17}">
          <p14:sldIdLst/>
        </p14:section>
        <p14:section name="State of the Art" id="{2188B852-511E-4BEC-885C-1C395D70E423}">
          <p14:sldIdLst/>
        </p14:section>
        <p14:section name="Proposed Solution" id="{3F5C7D1E-3A1C-4C47-9514-D2BBEF43DA43}">
          <p14:sldIdLst/>
        </p14:section>
        <p14:section name="Current Results" id="{34B9085B-7593-475E-8A2B-95FF93B36288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F4F75"/>
    <a:srgbClr val="BCBCBC"/>
    <a:srgbClr val="6666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101" autoAdjust="0"/>
    <p:restoredTop sz="84853" autoAdjust="0"/>
  </p:normalViewPr>
  <p:slideViewPr>
    <p:cSldViewPr snapToGrid="0">
      <p:cViewPr varScale="1">
        <p:scale>
          <a:sx n="68" d="100"/>
          <a:sy n="68" d="100"/>
        </p:scale>
        <p:origin x="208" y="64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762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D9384D-5658-4DBF-B95A-C190640414B9}" type="datetimeFigureOut">
              <a:rPr lang="en-US" smtClean="0"/>
              <a:t>8/15/18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E05822-0A88-4D27-9EA6-F053463D7B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439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E05822-0A88-4D27-9EA6-F053463D7B0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3425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E05822-0A88-4D27-9EA6-F053463D7B0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7108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E05822-0A88-4D27-9EA6-F053463D7B0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3958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CA99D1-313B-447B-B1F7-051EC4AE5B8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7570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49795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2/4/2015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PhD Thesis Proposal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5489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96844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2/4/2015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PhD Thesis Proposal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4627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2/4/2015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PhD Thesis Proposal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5571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0975" y="134204"/>
            <a:ext cx="11820525" cy="79924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975" y="1181100"/>
            <a:ext cx="11820525" cy="5095875"/>
          </a:xfrm>
        </p:spPr>
        <p:txBody>
          <a:bodyPr/>
          <a:lstStyle>
            <a:lvl1pPr>
              <a:buClr>
                <a:srgbClr val="C00000"/>
              </a:buClr>
              <a:defRPr/>
            </a:lvl1pPr>
            <a:lvl2pPr marL="384048" indent="-182880">
              <a:buClr>
                <a:srgbClr val="C00000"/>
              </a:buClr>
              <a:buFont typeface="Arial" panose="020B0604020202020204" pitchFamily="34" charset="0"/>
              <a:buChar char="•"/>
              <a:defRPr/>
            </a:lvl2pPr>
            <a:lvl3pPr marL="566928" indent="-182880">
              <a:buClr>
                <a:srgbClr val="C00000"/>
              </a:buClr>
              <a:buSzPct val="85000"/>
              <a:buFont typeface="Webdings" panose="05030102010509060703" pitchFamily="18" charset="2"/>
              <a:buChar char=""/>
              <a:defRPr/>
            </a:lvl3pPr>
            <a:lvl4pPr marL="749808" indent="-182880">
              <a:buClr>
                <a:srgbClr val="C00000"/>
              </a:buClr>
              <a:buFont typeface="Calibri" panose="020F0502020204030204" pitchFamily="34" charset="0"/>
              <a:buChar char="-"/>
              <a:defRPr/>
            </a:lvl4pPr>
            <a:lvl5pPr marL="932688" indent="-182880">
              <a:buClr>
                <a:srgbClr val="C00000"/>
              </a:buClr>
              <a:buFont typeface="Calibri" panose="020F0502020204030204" pitchFamily="34" charset="0"/>
              <a:buChar char="-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2/4/2015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PhD Thesis Proposal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895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2/4/2015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PhD Thesis Proposal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46716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2/4/2015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PhD Thesis Proposal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7100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2/4/2015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PhD Thesis Proposal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288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9421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2/4/2015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PhD Thesis Proposal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5112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2/4/2015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PhD Thesis Proposal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571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2/4/2015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PhD Thesis Proposal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60D7AFB-DD53-4D4F-9404-D2F4B69659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8095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2/4/2015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PhD Thesis Proposal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9886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3349" y="153537"/>
            <a:ext cx="11896725" cy="8087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3349" y="1160833"/>
            <a:ext cx="11896725" cy="470826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r>
              <a:rPr lang="en-US"/>
              <a:t>2/4/2015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PhD Thesis Proposal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160D7AFB-DD53-4D4F-9404-D2F4B696591E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33349" y="1061570"/>
            <a:ext cx="11896725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02189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9" r:id="rId1"/>
    <p:sldLayoutId id="2147483840" r:id="rId2"/>
    <p:sldLayoutId id="2147483841" r:id="rId3"/>
    <p:sldLayoutId id="2147483842" r:id="rId4"/>
    <p:sldLayoutId id="2147483843" r:id="rId5"/>
    <p:sldLayoutId id="2147483844" r:id="rId6"/>
    <p:sldLayoutId id="2147483845" r:id="rId7"/>
    <p:sldLayoutId id="2147483846" r:id="rId8"/>
    <p:sldLayoutId id="2147483847" r:id="rId9"/>
    <p:sldLayoutId id="2147483848" r:id="rId10"/>
    <p:sldLayoutId id="2147483849" r:id="rId11"/>
  </p:sldLayoutIdLst>
  <p:hf hd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tif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iff"/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294478"/>
            <a:ext cx="10058400" cy="1481244"/>
          </a:xfrm>
        </p:spPr>
        <p:txBody>
          <a:bodyPr lIns="91440" tIns="0" bIns="0">
            <a:normAutofit/>
          </a:bodyPr>
          <a:lstStyle/>
          <a:p>
            <a:pPr algn="r"/>
            <a:r>
              <a:rPr lang="en-US" sz="4800" b="1"/>
              <a:t> </a:t>
            </a:r>
            <a:br>
              <a:rPr lang="en-US" sz="4800" b="1" dirty="0"/>
            </a:br>
            <a:r>
              <a:rPr lang="en-US" sz="4800" b="1" dirty="0"/>
              <a:t>Natural Language Processing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1</a:t>
            </a:fld>
            <a:endParaRPr lang="en-US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1097280" y="3614065"/>
            <a:ext cx="10058400" cy="335792"/>
          </a:xfrm>
          <a:prstGeom prst="rect">
            <a:avLst/>
          </a:prstGeom>
        </p:spPr>
        <p:txBody>
          <a:bodyPr vert="horz" lIns="91440" tIns="0" rIns="91440" bIns="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8000" kern="12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3000" dirty="0"/>
              <a:t>Paul Rad, Ph.D.</a:t>
            </a: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1154083" y="3949858"/>
            <a:ext cx="10058400" cy="1109086"/>
          </a:xfrm>
          <a:prstGeom prst="rect">
            <a:avLst/>
          </a:prstGeom>
        </p:spPr>
        <p:txBody>
          <a:bodyPr vert="horz" lIns="91440" tIns="0" rIns="91440" bIns="0" rtlCol="0" anchor="b">
            <a:normAutofit lnSpcReduction="100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8000" kern="12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1800" dirty="0"/>
              <a:t>Associate Professor</a:t>
            </a:r>
          </a:p>
          <a:p>
            <a:pPr algn="r"/>
            <a:r>
              <a:rPr lang="en-US" sz="1800" dirty="0"/>
              <a:t>Cyber Analytics and AI </a:t>
            </a:r>
          </a:p>
          <a:p>
            <a:pPr algn="r"/>
            <a:r>
              <a:rPr lang="en-US" sz="1800" dirty="0"/>
              <a:t>Information Systems and Cyber Security</a:t>
            </a:r>
          </a:p>
          <a:p>
            <a:pPr algn="r"/>
            <a:r>
              <a:rPr lang="en-US" sz="1800" dirty="0"/>
              <a:t>College of Business School</a:t>
            </a:r>
          </a:p>
          <a:p>
            <a:pPr algn="r"/>
            <a:r>
              <a:rPr lang="en-US" sz="1800" dirty="0"/>
              <a:t>210.872.7259</a:t>
            </a:r>
          </a:p>
        </p:txBody>
      </p:sp>
      <p:cxnSp>
        <p:nvCxnSpPr>
          <p:cNvPr id="13" name="Straight Connector 12"/>
          <p:cNvCxnSpPr/>
          <p:nvPr/>
        </p:nvCxnSpPr>
        <p:spPr>
          <a:xfrm flipH="1">
            <a:off x="666749" y="294478"/>
            <a:ext cx="11525251" cy="0"/>
          </a:xfrm>
          <a:prstGeom prst="line">
            <a:avLst/>
          </a:prstGeom>
          <a:ln w="762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>
            <a:off x="3569551" y="5291239"/>
            <a:ext cx="862244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4" descr="http://www.easypurl.info/wp-content/uploads/2015/05/DS.wordle.png">
            <a:extLst>
              <a:ext uri="{FF2B5EF4-FFF2-40B4-BE49-F238E27FC236}">
                <a16:creationId xmlns:a16="http://schemas.microsoft.com/office/drawing/2014/main" id="{EAE2DB29-5D7C-A641-88AC-81F5762584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143130" y="2343602"/>
            <a:ext cx="4852842" cy="283149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60797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Bigram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Condition on the previous word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10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7654" y="1886691"/>
            <a:ext cx="6454081" cy="101728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7273" y="3083359"/>
            <a:ext cx="8754841" cy="213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2486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Recap: Bigram language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Let P(&lt;S&gt;) = 1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P( I | &lt;S&gt;) = 2 / 3     P(am | I) = 1</a:t>
            </a:r>
          </a:p>
          <a:p>
            <a:pPr marL="0" indent="0">
              <a:buNone/>
            </a:pPr>
            <a:r>
              <a:rPr lang="en-US" dirty="0"/>
              <a:t>P( Sam | am) = 1/3    P( &lt;/S&gt; | Sam) = 1/2</a:t>
            </a:r>
          </a:p>
          <a:p>
            <a:pPr marL="0" indent="0">
              <a:buNone/>
            </a:pPr>
            <a:r>
              <a:rPr lang="en-US" dirty="0"/>
              <a:t>P( &lt;S&gt; I am Sam&lt;/S&gt;) = 1*2/3*1*1/3*1/2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11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409950" y="1529623"/>
            <a:ext cx="4400550" cy="1477328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3000" dirty="0"/>
              <a:t>&lt;S&gt; I am Sam &lt;/S&gt;</a:t>
            </a:r>
          </a:p>
          <a:p>
            <a:r>
              <a:rPr lang="en-US" sz="3000" dirty="0"/>
              <a:t>&lt;S&gt; I am legend &lt;/S&gt;</a:t>
            </a:r>
          </a:p>
          <a:p>
            <a:r>
              <a:rPr lang="en-US" sz="3000" dirty="0"/>
              <a:t>&lt;S&gt; Sam I am &lt;/S&gt;</a:t>
            </a:r>
          </a:p>
        </p:txBody>
      </p:sp>
    </p:spTree>
    <p:extLst>
      <p:ext uri="{BB962C8B-B14F-4D97-AF65-F5344CB8AC3E}">
        <p14:creationId xmlns:p14="http://schemas.microsoft.com/office/powerpoint/2010/main" val="14323369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39402" y="2485101"/>
            <a:ext cx="10058400" cy="1481244"/>
          </a:xfrm>
        </p:spPr>
        <p:txBody>
          <a:bodyPr lIns="91440" tIns="0" bIns="0">
            <a:normAutofit/>
          </a:bodyPr>
          <a:lstStyle/>
          <a:p>
            <a:pPr algn="r"/>
            <a:r>
              <a:rPr lang="en-US" sz="4800" b="1" dirty="0"/>
              <a:t>Vector Space Model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12</a:t>
            </a:fld>
            <a:endParaRPr lang="en-US"/>
          </a:p>
        </p:txBody>
      </p:sp>
      <p:cxnSp>
        <p:nvCxnSpPr>
          <p:cNvPr id="13" name="Straight Connector 12"/>
          <p:cNvCxnSpPr/>
          <p:nvPr/>
        </p:nvCxnSpPr>
        <p:spPr>
          <a:xfrm flipH="1">
            <a:off x="666749" y="294478"/>
            <a:ext cx="11525251" cy="0"/>
          </a:xfrm>
          <a:prstGeom prst="line">
            <a:avLst/>
          </a:prstGeom>
          <a:ln w="762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>
            <a:off x="3569551" y="5291239"/>
            <a:ext cx="862244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4" descr="http://www.easypurl.info/wp-content/uploads/2015/05/DS.wordle.png">
            <a:extLst>
              <a:ext uri="{FF2B5EF4-FFF2-40B4-BE49-F238E27FC236}">
                <a16:creationId xmlns:a16="http://schemas.microsoft.com/office/drawing/2014/main" id="{EAE2DB29-5D7C-A641-88AC-81F5762584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143130" y="2343602"/>
            <a:ext cx="4852842" cy="283149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8C58308-418D-2D4D-A5CA-BBD19F3F7091}"/>
              </a:ext>
            </a:extLst>
          </p:cNvPr>
          <p:cNvSpPr/>
          <p:nvPr/>
        </p:nvSpPr>
        <p:spPr>
          <a:xfrm>
            <a:off x="666749" y="6455578"/>
            <a:ext cx="22476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https://</a:t>
            </a:r>
            <a:r>
              <a:rPr lang="en-US" b="1" dirty="0" err="1">
                <a:solidFill>
                  <a:schemeClr val="bg1"/>
                </a:solidFill>
              </a:rPr>
              <a:t>www.nltk.org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05568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lecture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How to represent a word, a sentence, or a document?</a:t>
            </a:r>
          </a:p>
          <a:p>
            <a:r>
              <a:rPr lang="en-US" sz="3200" dirty="0"/>
              <a:t>How to infer the relationship among words?</a:t>
            </a:r>
          </a:p>
          <a:p>
            <a:r>
              <a:rPr lang="en-US" sz="3200" dirty="0"/>
              <a:t>We focus on “semantics”: </a:t>
            </a:r>
            <a:r>
              <a:rPr lang="en-US" sz="3200" dirty="0">
                <a:solidFill>
                  <a:srgbClr val="3C58AD"/>
                </a:solidFill>
              </a:rPr>
              <a:t>distributional semantics</a:t>
            </a:r>
            <a:endParaRPr lang="en-US" sz="3200" dirty="0"/>
          </a:p>
          <a:p>
            <a:pPr lvl="1"/>
            <a:endParaRPr lang="en-US" sz="32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908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Bag-of-Words with N-grams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N-grams: a contiguous sequence of n tokens from a given piece of text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14</a:t>
            </a:fld>
            <a:endParaRPr lang="en-US" dirty="0"/>
          </a:p>
        </p:txBody>
      </p:sp>
      <p:pic>
        <p:nvPicPr>
          <p:cNvPr id="34820" name="Picture 4" descr="Image result for ngra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0860" y="2198411"/>
            <a:ext cx="6619875" cy="2724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801756" y="5586267"/>
            <a:ext cx="10972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http://recognize-speech.com/language-model/n-gram-model/comparison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34333C-6F61-AB4B-B793-DF08C8A3EC31}"/>
              </a:ext>
            </a:extLst>
          </p:cNvPr>
          <p:cNvSpPr txBox="1"/>
          <p:nvPr/>
        </p:nvSpPr>
        <p:spPr>
          <a:xfrm>
            <a:off x="8712953" y="5447701"/>
            <a:ext cx="23493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N-(N-grams -1)</a:t>
            </a:r>
          </a:p>
        </p:txBody>
      </p:sp>
    </p:spTree>
    <p:extLst>
      <p:ext uri="{BB962C8B-B14F-4D97-AF65-F5344CB8AC3E}">
        <p14:creationId xmlns:p14="http://schemas.microsoft.com/office/powerpoint/2010/main" val="42935608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Probability Distribution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15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ED0FB12-9662-1F41-A0AF-D56155B3C5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8467" y="1374246"/>
            <a:ext cx="7481991" cy="4644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953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B307D-8653-0743-A8A5-230E2FC64B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Document Representation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2F61CB-36B6-6044-9D9C-CDC6458890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A document representation aims to capture what the document </a:t>
            </a:r>
            <a:r>
              <a:rPr lang="en-US" sz="2800" b="1" dirty="0"/>
              <a:t>Document Representation </a:t>
            </a:r>
            <a:r>
              <a:rPr lang="en-US" sz="2800" dirty="0"/>
              <a:t>Another approach: is about. </a:t>
            </a:r>
          </a:p>
          <a:p>
            <a:r>
              <a:rPr lang="en-US" sz="2800" b="1" dirty="0"/>
              <a:t>One possible approach: </a:t>
            </a:r>
          </a:p>
          <a:p>
            <a:pPr lvl="1"/>
            <a:r>
              <a:rPr lang="en-US" sz="3200" dirty="0"/>
              <a:t>Each entry describes a document</a:t>
            </a:r>
          </a:p>
          <a:p>
            <a:pPr lvl="1"/>
            <a:r>
              <a:rPr lang="en-US" sz="3200" dirty="0"/>
              <a:t>Attribute describe whether or not a term appears in the in the document Example: Term frequency table document </a:t>
            </a:r>
          </a:p>
          <a:p>
            <a:pPr marL="201168" lvl="1" indent="0">
              <a:buNone/>
            </a:pPr>
            <a:r>
              <a:rPr lang="en-US" sz="2800" b="1" dirty="0"/>
              <a:t>Another approach:</a:t>
            </a:r>
          </a:p>
          <a:p>
            <a:pPr lvl="1"/>
            <a:r>
              <a:rPr lang="en-US" sz="2800" dirty="0"/>
              <a:t>Attributes represent the frequency in which a term appears in the document</a:t>
            </a:r>
          </a:p>
          <a:p>
            <a:br>
              <a:rPr lang="en-US" sz="2800" dirty="0"/>
            </a:br>
            <a:endParaRPr lang="en-US" sz="2800" dirty="0"/>
          </a:p>
          <a:p>
            <a:endParaRPr lang="en-US" sz="28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B4EBD5-6659-8547-80B9-62638F906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16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8796998-67C8-CC43-9B5C-AE2AD1C849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050" y="4970430"/>
            <a:ext cx="5680075" cy="185448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C220B70-DCBF-7C48-85E6-1E2371A4CB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0" y="4983410"/>
            <a:ext cx="5448300" cy="184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9314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07CA8D-C47E-DB49-96B6-AFF589B6E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More on Document Representation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7075B5-1589-574F-8A7B-046E3A795C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b="1" dirty="0"/>
              <a:t>Stop Word removal: </a:t>
            </a:r>
            <a:endParaRPr lang="en-US" sz="3200" dirty="0"/>
          </a:p>
          <a:p>
            <a:r>
              <a:rPr lang="en-US" sz="3200" b="1" dirty="0"/>
              <a:t>Stemming: </a:t>
            </a:r>
            <a:r>
              <a:rPr lang="en-US" sz="3200" dirty="0"/>
              <a:t>reducing words to their root form </a:t>
            </a:r>
          </a:p>
          <a:p>
            <a:pPr lvl="1"/>
            <a:r>
              <a:rPr lang="en-US" sz="3000" dirty="0"/>
              <a:t>A document may contain several occurrences of words like fish, fishes, fisher, and fishers </a:t>
            </a:r>
          </a:p>
          <a:p>
            <a:pPr lvl="1"/>
            <a:r>
              <a:rPr lang="en-US" sz="3000" dirty="0"/>
              <a:t>But would not be retrieved by a query with the keyword fishing </a:t>
            </a:r>
          </a:p>
          <a:p>
            <a:pPr lvl="1"/>
            <a:r>
              <a:rPr lang="en-US" sz="3000" dirty="0"/>
              <a:t>Different words share the same word stem and should be represented with its stem, instead of the actual word </a:t>
            </a:r>
          </a:p>
          <a:p>
            <a:endParaRPr lang="en-US" sz="32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976C83-DAC1-8E4F-A4AB-C33C9F8F7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697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A7824-1D3A-FA4A-974C-D4DD8A9A2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Term Frequencies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B28E13-BEEA-0341-8884-385F0406C3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TF-IDF weighting:</a:t>
            </a:r>
            <a:r>
              <a:rPr lang="en-US" sz="3200" b="1" dirty="0"/>
              <a:t> </a:t>
            </a:r>
            <a:r>
              <a:rPr lang="en-US" sz="3200" dirty="0"/>
              <a:t>give higher weight to terms that are rare </a:t>
            </a:r>
          </a:p>
          <a:p>
            <a:r>
              <a:rPr lang="en-US" sz="3200" dirty="0">
                <a:solidFill>
                  <a:srgbClr val="FF0000"/>
                </a:solidFill>
              </a:rPr>
              <a:t>TF:</a:t>
            </a:r>
            <a:r>
              <a:rPr lang="en-US" sz="3200" dirty="0"/>
              <a:t> term frequency (increases weight of frequent terms) </a:t>
            </a:r>
          </a:p>
          <a:p>
            <a:pPr lvl="1"/>
            <a:r>
              <a:rPr lang="en-US" sz="3200" dirty="0"/>
              <a:t>If a term is frequent in lots of documents it does not have discriminative power </a:t>
            </a:r>
          </a:p>
          <a:p>
            <a:r>
              <a:rPr lang="en-US" sz="3200" dirty="0">
                <a:solidFill>
                  <a:srgbClr val="FF0000"/>
                </a:solidFill>
              </a:rPr>
              <a:t>IDF:</a:t>
            </a:r>
            <a:r>
              <a:rPr lang="en-US" sz="3200" dirty="0"/>
              <a:t> inverse term frequency </a:t>
            </a:r>
          </a:p>
          <a:p>
            <a:endParaRPr lang="en-US" sz="32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E61B89-B5F5-2642-B6F6-395389986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18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9B53F9B-6785-654D-A3FB-D43A3A8B7C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3591" y="3981450"/>
            <a:ext cx="8871479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9740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CC14B-90A7-9445-B197-17C8949CB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523A62-B337-CD42-BD11-92742084EB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b="1" dirty="0"/>
              <a:t>K-nearest neighbors </a:t>
            </a:r>
          </a:p>
          <a:p>
            <a:pPr lvl="1"/>
            <a:r>
              <a:rPr lang="en-US" sz="3000" dirty="0"/>
              <a:t>Training examples are points in a vector space </a:t>
            </a:r>
          </a:p>
          <a:p>
            <a:pPr lvl="1"/>
            <a:r>
              <a:rPr lang="en-US" sz="3000" dirty="0"/>
              <a:t>Compute distance between new instance and all training instances and the k-closest vote for the class </a:t>
            </a:r>
          </a:p>
          <a:p>
            <a:r>
              <a:rPr lang="en-US" sz="3200" b="1" dirty="0"/>
              <a:t>Singular Value Decomposition</a:t>
            </a:r>
          </a:p>
          <a:p>
            <a:endParaRPr lang="en-US" sz="3200" b="1" dirty="0"/>
          </a:p>
          <a:p>
            <a:r>
              <a:rPr lang="en-US" sz="3200" b="1" dirty="0"/>
              <a:t>Classification using Neural Network </a:t>
            </a:r>
          </a:p>
          <a:p>
            <a:endParaRPr lang="en-US" sz="3200" b="1" dirty="0"/>
          </a:p>
          <a:p>
            <a:endParaRPr lang="en-US" sz="32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7C64DB-E03B-0442-A843-B44E35219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0D7AFB-DD53-4D4F-9404-D2F4B696591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7610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 probability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800" dirty="0"/>
                  <a:t>Bayes’ rule: </a:t>
                </a:r>
                <a14:m>
                  <m:oMath xmlns:m="http://schemas.openxmlformats.org/officeDocument/2006/math">
                    <m:r>
                      <a:rPr lang="en-US" sz="2800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sepChr m:val="∣"/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e>
                        <m:r>
                          <a:rPr lang="en-US" sz="280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sz="280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altLang="zh-TW" sz="280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zh-TW" sz="2800" smtClean="0"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n-US" altLang="zh-TW" sz="280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m:rPr>
                            <m:sty m:val="p"/>
                          </m:rPr>
                          <a:rPr lang="en-US" altLang="zh-TW" sz="2800" smtClean="0">
                            <a:latin typeface="Cambria Math" panose="02040503050406030204" pitchFamily="18" charset="0"/>
                          </a:rPr>
                          <m:t>B</m:t>
                        </m:r>
                        <m:r>
                          <a:rPr lang="en-US" altLang="zh-TW" sz="280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sz="2800" smtClean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d>
                      </m:num>
                      <m:den>
                        <m:r>
                          <a:rPr lang="en-US" sz="2800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sz="280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800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2800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sz="2800" dirty="0"/>
              </a:p>
              <a:p>
                <a:r>
                  <a:rPr lang="en-US" sz="2800" dirty="0">
                    <a:sym typeface="Wingdings" panose="05000000000000000000" pitchFamily="2" charset="2"/>
                  </a:rPr>
                  <a:t>Independent </a:t>
                </a:r>
                <a14:m>
                  <m:oMath xmlns:m="http://schemas.openxmlformats.org/officeDocument/2006/math">
                    <m:r>
                      <a:rPr lang="en-US" sz="280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sepChr m:val="∣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e>
                        <m:r>
                          <a:rPr lang="en-US" sz="280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sz="280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800" b="0" i="0" smtClean="0"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2800" b="0" i="0" smtClean="0"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800" dirty="0">
                  <a:sym typeface="Wingdings" panose="05000000000000000000" pitchFamily="2" charset="2"/>
                </a:endParaRPr>
              </a:p>
              <a:p>
                <a:pPr lvl="1"/>
                <a:r>
                  <a:rPr lang="en-US" sz="2800" dirty="0">
                    <a:sym typeface="Wingdings" panose="05000000000000000000" pitchFamily="2" charset="2"/>
                  </a:rPr>
                  <a:t>Prove: </a:t>
                </a:r>
                <a14:m>
                  <m:oMath xmlns:m="http://schemas.openxmlformats.org/officeDocument/2006/math">
                    <m:r>
                      <a:rPr lang="en-US" sz="280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n-US" sz="2800" b="0" i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panose="02040503050406030204" pitchFamily="18" charset="0"/>
                          </a:rPr>
                          <m:t>B</m:t>
                        </m:r>
                      </m:e>
                    </m:d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800" b="0" i="0" smtClean="0"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panose="02040503050406030204" pitchFamily="18" charset="0"/>
                          </a:rPr>
                          <m:t>A</m:t>
                        </m:r>
                      </m:e>
                    </m:d>
                    <m:r>
                      <m:rPr>
                        <m:sty m:val="p"/>
                      </m:rPr>
                      <a:rPr lang="en-US" sz="2800" b="0" i="0" smtClean="0"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2800" b="0" i="0" smtClean="0"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800" dirty="0">
                  <a:sym typeface="Wingdings" panose="05000000000000000000" pitchFamily="2" charset="2"/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07396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represent a word (word embedding)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3200" dirty="0"/>
                  <a:t>Naïve way: represent words as atomic symbols: </a:t>
                </a:r>
                <a:r>
                  <a:rPr lang="en-US" sz="3200" dirty="0">
                    <a:solidFill>
                      <a:srgbClr val="3C58AD"/>
                    </a:solidFill>
                  </a:rPr>
                  <a:t>student</a:t>
                </a:r>
                <a:r>
                  <a:rPr lang="en-US" sz="3200" dirty="0"/>
                  <a:t>, </a:t>
                </a:r>
                <a:r>
                  <a:rPr lang="en-US" sz="3200" dirty="0">
                    <a:solidFill>
                      <a:srgbClr val="3C58AD"/>
                    </a:solidFill>
                  </a:rPr>
                  <a:t>talk</a:t>
                </a:r>
                <a:r>
                  <a:rPr lang="en-US" sz="3200" dirty="0"/>
                  <a:t>, </a:t>
                </a:r>
                <a:r>
                  <a:rPr lang="en-US" sz="3200" dirty="0">
                    <a:solidFill>
                      <a:srgbClr val="3C58AD"/>
                    </a:solidFill>
                  </a:rPr>
                  <a:t>university</a:t>
                </a:r>
              </a:p>
              <a:p>
                <a:pPr lvl="1"/>
                <a:r>
                  <a:rPr lang="en-US" sz="3200" dirty="0"/>
                  <a:t>N-germ language model, logical analysis</a:t>
                </a:r>
              </a:p>
              <a:p>
                <a:r>
                  <a:rPr lang="en-US" sz="3200" dirty="0"/>
                  <a:t>Represent word as a “</a:t>
                </a:r>
                <a:r>
                  <a:rPr lang="en-US" sz="3200" dirty="0">
                    <a:solidFill>
                      <a:srgbClr val="3C58AD"/>
                    </a:solidFill>
                  </a:rPr>
                  <a:t>one-hot</a:t>
                </a:r>
                <a:r>
                  <a:rPr lang="en-US" sz="3200" dirty="0"/>
                  <a:t>” vector</a:t>
                </a:r>
                <a:r>
                  <a:rPr lang="en-US" sz="3200" dirty="0">
                    <a:solidFill>
                      <a:srgbClr val="3C58AD"/>
                    </a:solidFill>
                  </a:rPr>
                  <a:t> </a:t>
                </a:r>
                <a:br>
                  <a:rPr lang="en-US" sz="3200" dirty="0">
                    <a:solidFill>
                      <a:srgbClr val="3C58AD"/>
                    </a:solidFill>
                  </a:rPr>
                </a:br>
                <a:r>
                  <a:rPr lang="en-US" sz="3200" dirty="0">
                    <a:solidFill>
                      <a:srgbClr val="3C58AD"/>
                    </a:solidFill>
                  </a:rPr>
                  <a:t>[ 0      0     0        1      0   </a:t>
                </a:r>
                <a:r>
                  <a:rPr lang="is-IS" sz="3200" dirty="0">
                    <a:solidFill>
                      <a:srgbClr val="3C58AD"/>
                    </a:solidFill>
                  </a:rPr>
                  <a:t>…</a:t>
                </a:r>
                <a:r>
                  <a:rPr lang="en-US" sz="3200" dirty="0">
                    <a:solidFill>
                      <a:srgbClr val="3C58AD"/>
                    </a:solidFill>
                  </a:rPr>
                  <a:t>  0 ]</a:t>
                </a:r>
              </a:p>
              <a:p>
                <a:endParaRPr lang="en-US" sz="3200" dirty="0">
                  <a:solidFill>
                    <a:srgbClr val="3C58AD"/>
                  </a:solidFill>
                </a:endParaRPr>
              </a:p>
              <a:p>
                <a:r>
                  <a:rPr lang="en-US" sz="3200" dirty="0"/>
                  <a:t>How large is this vector?</a:t>
                </a:r>
              </a:p>
              <a:p>
                <a:pPr lvl="1"/>
                <a:r>
                  <a:rPr lang="en-US" sz="3200" dirty="0"/>
                  <a:t>PTB data: </a:t>
                </a:r>
                <a:r>
                  <a:rPr lang="en-US" sz="3200" dirty="0">
                    <a:solidFill>
                      <a:srgbClr val="3C58AD"/>
                    </a:solidFill>
                  </a:rPr>
                  <a:t>~50k</a:t>
                </a:r>
                <a:r>
                  <a:rPr lang="en-US" sz="3200" dirty="0"/>
                  <a:t>, Google 1T data: </a:t>
                </a:r>
                <a:r>
                  <a:rPr lang="en-US" sz="3200" dirty="0">
                    <a:solidFill>
                      <a:srgbClr val="3C58AD"/>
                    </a:solidFill>
                  </a:rPr>
                  <a:t>13M</a:t>
                </a:r>
              </a:p>
              <a:p>
                <a14:m>
                  <m:oMath xmlns:m="http://schemas.openxmlformats.org/officeDocument/2006/math">
                    <m:r>
                      <a:rPr lang="en-US" sz="3200" i="1">
                        <a:latin typeface="Cambria Math" charset="0"/>
                      </a:rPr>
                      <m:t> </m:t>
                    </m:r>
                    <m:r>
                      <a:rPr lang="en-US" sz="3200" i="1">
                        <a:latin typeface="Cambria Math" charset="0"/>
                      </a:rPr>
                      <m:t>𝑣</m:t>
                    </m:r>
                    <m:r>
                      <a:rPr lang="en-US" sz="3200" i="1">
                        <a:latin typeface="Cambria Math" charset="0"/>
                      </a:rPr>
                      <m:t>⋅</m:t>
                    </m:r>
                    <m:r>
                      <a:rPr lang="en-US" sz="3200" i="1">
                        <a:latin typeface="Cambria Math" charset="0"/>
                      </a:rPr>
                      <m:t>𝑢</m:t>
                    </m:r>
                    <m:r>
                      <a:rPr lang="en-US" sz="3200" i="1">
                        <a:latin typeface="Cambria Math" charset="0"/>
                      </a:rPr>
                      <m:t>=?</m:t>
                    </m:r>
                  </m:oMath>
                </a14:m>
                <a:endParaRPr lang="en-US" sz="3200" dirty="0">
                  <a:solidFill>
                    <a:srgbClr val="3C58AD"/>
                  </a:solidFill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824" t="-2239" b="-2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20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732599" y="3648778"/>
            <a:ext cx="54335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egg      student    talk        university    happy           buy     </a:t>
            </a:r>
          </a:p>
        </p:txBody>
      </p:sp>
    </p:spTree>
    <p:extLst>
      <p:ext uri="{BB962C8B-B14F-4D97-AF65-F5344CB8AC3E}">
        <p14:creationId xmlns:p14="http://schemas.microsoft.com/office/powerpoint/2010/main" val="2689859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Issues?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Dimensionality is large; vector is sparse</a:t>
            </a:r>
          </a:p>
          <a:p>
            <a:r>
              <a:rPr lang="en-US" sz="2400" dirty="0"/>
              <a:t>No similarity  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Cannot represent new words</a:t>
            </a:r>
          </a:p>
          <a:p>
            <a:r>
              <a:rPr lang="en-US" sz="2400" dirty="0"/>
              <a:t>Any idea?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21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/>
              <p:cNvSpPr/>
              <p:nvPr/>
            </p:nvSpPr>
            <p:spPr>
              <a:xfrm>
                <a:off x="2532645" y="1727462"/>
                <a:ext cx="6826104" cy="215610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latin typeface="Cambria Math" charset="0"/>
                          </a:rPr>
                          <m:t>𝑣</m:t>
                        </m:r>
                      </m:e>
                      <m:sub>
                        <m:r>
                          <a:rPr lang="en-US" sz="2600" i="1">
                            <a:latin typeface="Cambria Math" charset="0"/>
                          </a:rPr>
                          <m:t>h𝑎𝑝𝑝𝑦</m:t>
                        </m:r>
                      </m:sub>
                    </m:sSub>
                  </m:oMath>
                </a14:m>
                <a:r>
                  <a:rPr lang="en-US" sz="2600" dirty="0"/>
                  <a:t> = [0  0  0  1  0 </a:t>
                </a:r>
                <a:r>
                  <a:rPr lang="is-IS" sz="2600" dirty="0"/>
                  <a:t>… 0</a:t>
                </a:r>
                <a:r>
                  <a:rPr lang="en-US" sz="2600" dirty="0"/>
                  <a:t> ]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latin typeface="Cambria Math" charset="0"/>
                          </a:rPr>
                          <m:t>𝑣</m:t>
                        </m:r>
                      </m:e>
                      <m:sub>
                        <m:r>
                          <a:rPr lang="en-US" sz="2600" i="1">
                            <a:latin typeface="Cambria Math" charset="0"/>
                          </a:rPr>
                          <m:t>𝑠𝑎𝑑</m:t>
                        </m:r>
                      </m:sub>
                    </m:sSub>
                    <m:r>
                      <a:rPr lang="en-US" sz="2600" i="1">
                        <a:latin typeface="Cambria Math" charset="0"/>
                      </a:rPr>
                      <m:t>      </m:t>
                    </m:r>
                  </m:oMath>
                </a14:m>
                <a:r>
                  <a:rPr lang="is-IS" sz="2600" dirty="0"/>
                  <a:t>= </a:t>
                </a:r>
                <a:r>
                  <a:rPr lang="en-US" sz="2600" dirty="0"/>
                  <a:t>[0  0  1  0  0 </a:t>
                </a:r>
                <a:r>
                  <a:rPr lang="is-IS" sz="2600" dirty="0"/>
                  <a:t>… 0 ]</a:t>
                </a:r>
                <a:r>
                  <a:rPr lang="en-US" sz="2600" dirty="0"/>
                  <a:t> 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latin typeface="Cambria Math" charset="0"/>
                          </a:rPr>
                          <m:t>𝑣</m:t>
                        </m:r>
                      </m:e>
                      <m:sub>
                        <m:r>
                          <a:rPr lang="en-US" sz="2600" i="1">
                            <a:latin typeface="Cambria Math" charset="0"/>
                          </a:rPr>
                          <m:t>𝑚𝑖𝑙𝑘</m:t>
                        </m:r>
                      </m:sub>
                    </m:sSub>
                  </m:oMath>
                </a14:m>
                <a:r>
                  <a:rPr lang="is-IS" sz="2600" dirty="0"/>
                  <a:t>    =</a:t>
                </a:r>
                <a:r>
                  <a:rPr lang="en-US" sz="2600" dirty="0"/>
                  <a:t> [1  0  0  0  0 </a:t>
                </a:r>
                <a:r>
                  <a:rPr lang="is-IS" sz="2600" dirty="0"/>
                  <a:t>… 0 ]</a:t>
                </a:r>
              </a:p>
              <a:p>
                <a:endParaRPr lang="is-IS" sz="26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latin typeface="Cambria Math" charset="0"/>
                          </a:rPr>
                          <m:t>𝑣</m:t>
                        </m:r>
                      </m:e>
                      <m:sub>
                        <m:r>
                          <a:rPr lang="en-US" sz="2600" i="1">
                            <a:latin typeface="Cambria Math" charset="0"/>
                          </a:rPr>
                          <m:t>h𝑎𝑝𝑝𝑦</m:t>
                        </m:r>
                      </m:sub>
                    </m:sSub>
                    <m:r>
                      <a:rPr lang="en-US" sz="2600" i="1">
                        <a:latin typeface="Cambria Math" charset="0"/>
                      </a:rPr>
                      <m:t>⋅</m:t>
                    </m:r>
                  </m:oMath>
                </a14:m>
                <a:r>
                  <a:rPr lang="en-US" sz="2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latin typeface="Cambria Math" charset="0"/>
                          </a:rPr>
                          <m:t>𝑣</m:t>
                        </m:r>
                      </m:e>
                      <m:sub>
                        <m:r>
                          <a:rPr lang="en-US" sz="2600" i="1">
                            <a:latin typeface="Cambria Math" charset="0"/>
                          </a:rPr>
                          <m:t>𝑠𝑎𝑑</m:t>
                        </m:r>
                      </m:sub>
                    </m:sSub>
                    <m:r>
                      <a:rPr lang="en-US" sz="2600" i="1">
                        <a:latin typeface="Cambria Math" charset="0"/>
                      </a:rPr>
                      <m:t>= </m:t>
                    </m:r>
                  </m:oMath>
                </a14:m>
                <a:r>
                  <a:rPr lang="en-US" sz="2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latin typeface="Cambria Math" charset="0"/>
                          </a:rPr>
                          <m:t>𝑣</m:t>
                        </m:r>
                      </m:e>
                      <m:sub>
                        <m:r>
                          <a:rPr lang="en-US" sz="2600" i="1">
                            <a:latin typeface="Cambria Math" charset="0"/>
                          </a:rPr>
                          <m:t>h𝑎𝑝𝑝𝑦</m:t>
                        </m:r>
                        <m:r>
                          <a:rPr lang="en-US" sz="2600" i="1">
                            <a:latin typeface="Cambria Math" charset="0"/>
                          </a:rPr>
                          <m:t> </m:t>
                        </m:r>
                      </m:sub>
                    </m:sSub>
                    <m:r>
                      <a:rPr lang="en-US" sz="2600" i="1">
                        <a:latin typeface="Cambria Math" charset="0"/>
                      </a:rPr>
                      <m:t>⋅</m:t>
                    </m:r>
                  </m:oMath>
                </a14:m>
                <a:r>
                  <a:rPr lang="en-US" sz="2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latin typeface="Cambria Math" charset="0"/>
                          </a:rPr>
                          <m:t>𝑣</m:t>
                        </m:r>
                      </m:e>
                      <m:sub>
                        <m:r>
                          <a:rPr lang="en-US" sz="2600" i="1">
                            <a:latin typeface="Cambria Math" charset="0"/>
                          </a:rPr>
                          <m:t>𝑚𝑖𝑙𝑘</m:t>
                        </m:r>
                      </m:sub>
                    </m:sSub>
                  </m:oMath>
                </a14:m>
                <a:r>
                  <a:rPr lang="is-IS" sz="2600" dirty="0"/>
                  <a:t> = 0</a:t>
                </a:r>
              </a:p>
            </p:txBody>
          </p:sp>
        </mc:Choice>
        <mc:Fallback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2645" y="1727462"/>
                <a:ext cx="6826104" cy="2156103"/>
              </a:xfrm>
              <a:prstGeom prst="rect">
                <a:avLst/>
              </a:prstGeom>
              <a:blipFill>
                <a:blip r:embed="rId2"/>
                <a:stretch>
                  <a:fillRect t="-1754" b="-46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30">
            <a:extLst>
              <a:ext uri="{FF2B5EF4-FFF2-40B4-BE49-F238E27FC236}">
                <a16:creationId xmlns:a16="http://schemas.microsoft.com/office/drawing/2014/main" id="{D0333A2F-2AE3-FA40-BB67-644E3C376CD6}"/>
              </a:ext>
            </a:extLst>
          </p:cNvPr>
          <p:cNvGrpSpPr>
            <a:grpSpLocks/>
          </p:cNvGrpSpPr>
          <p:nvPr/>
        </p:nvGrpSpPr>
        <p:grpSpPr bwMode="auto">
          <a:xfrm>
            <a:off x="7974776" y="2354122"/>
            <a:ext cx="2576527" cy="2583572"/>
            <a:chOff x="1440" y="1344"/>
            <a:chExt cx="2736" cy="2160"/>
          </a:xfrm>
        </p:grpSpPr>
        <p:sp>
          <p:nvSpPr>
            <p:cNvPr id="8" name="AutoShape 3">
              <a:extLst>
                <a:ext uri="{FF2B5EF4-FFF2-40B4-BE49-F238E27FC236}">
                  <a16:creationId xmlns:a16="http://schemas.microsoft.com/office/drawing/2014/main" id="{BAD41594-119D-FF4C-9056-DEF8C42736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32" y="1488"/>
              <a:ext cx="2448" cy="1872"/>
            </a:xfrm>
            <a:prstGeom prst="cube">
              <a:avLst>
                <a:gd name="adj" fmla="val 25000"/>
              </a:avLst>
            </a:prstGeom>
            <a:noFill/>
            <a:ln w="12700">
              <a:solidFill>
                <a:schemeClr val="tx1"/>
              </a:solidFill>
              <a:prstDash val="dash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9" name="Group 29">
              <a:extLst>
                <a:ext uri="{FF2B5EF4-FFF2-40B4-BE49-F238E27FC236}">
                  <a16:creationId xmlns:a16="http://schemas.microsoft.com/office/drawing/2014/main" id="{7778769F-26E3-7C47-AC50-7CDCDCF75F7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40" y="1344"/>
              <a:ext cx="2736" cy="2160"/>
              <a:chOff x="1440" y="1344"/>
              <a:chExt cx="2736" cy="2160"/>
            </a:xfrm>
          </p:grpSpPr>
          <p:sp>
            <p:nvSpPr>
              <p:cNvPr id="10" name="Line 4">
                <a:extLst>
                  <a:ext uri="{FF2B5EF4-FFF2-40B4-BE49-F238E27FC236}">
                    <a16:creationId xmlns:a16="http://schemas.microsoft.com/office/drawing/2014/main" id="{4AEBB349-152F-DE4A-AA60-8D6683B34FF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440" y="2880"/>
                <a:ext cx="672" cy="62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" name="Line 5">
                <a:extLst>
                  <a:ext uri="{FF2B5EF4-FFF2-40B4-BE49-F238E27FC236}">
                    <a16:creationId xmlns:a16="http://schemas.microsoft.com/office/drawing/2014/main" id="{400C8B38-E59A-EF4D-B3D1-2B3FA782679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112" y="2880"/>
                <a:ext cx="2064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" name="Line 6">
                <a:extLst>
                  <a:ext uri="{FF2B5EF4-FFF2-40B4-BE49-F238E27FC236}">
                    <a16:creationId xmlns:a16="http://schemas.microsoft.com/office/drawing/2014/main" id="{49F82808-DF17-2A4E-827D-5FBF67EC4BD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112" y="1344"/>
                <a:ext cx="0" cy="153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77312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Pre-trained</a:t>
            </a:r>
            <a:r>
              <a:rPr lang="zh-TW" altLang="en-US" dirty="0"/>
              <a:t> </a:t>
            </a:r>
            <a:r>
              <a:rPr lang="en-US" altLang="zh-TW" dirty="0"/>
              <a:t>word</a:t>
            </a:r>
            <a:r>
              <a:rPr lang="zh-TW" altLang="en-US" dirty="0"/>
              <a:t> </a:t>
            </a:r>
            <a:r>
              <a:rPr lang="en-US" altLang="zh-TW" dirty="0"/>
              <a:t>vectors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800" dirty="0"/>
              <a:t>Google</a:t>
            </a:r>
            <a:r>
              <a:rPr lang="zh-TW" altLang="en-US" sz="2800" dirty="0"/>
              <a:t> </a:t>
            </a:r>
            <a:r>
              <a:rPr lang="en-US" altLang="zh-TW" sz="2800" dirty="0"/>
              <a:t>Book</a:t>
            </a:r>
            <a:r>
              <a:rPr lang="zh-TW" altLang="en-US" sz="2800" dirty="0"/>
              <a:t> </a:t>
            </a:r>
            <a:r>
              <a:rPr lang="en-US" sz="2800" dirty="0"/>
              <a:t>https://</a:t>
            </a:r>
            <a:r>
              <a:rPr lang="en-US" sz="2800" dirty="0" err="1"/>
              <a:t>code.google.com</a:t>
            </a:r>
            <a:r>
              <a:rPr lang="en-US" sz="2800" dirty="0"/>
              <a:t>/archive/p/word2vec</a:t>
            </a:r>
          </a:p>
          <a:p>
            <a:pPr lvl="1"/>
            <a:r>
              <a:rPr lang="en-US" altLang="zh-TW" sz="2800" dirty="0"/>
              <a:t>100</a:t>
            </a:r>
            <a:r>
              <a:rPr lang="zh-TW" altLang="en-US" sz="2800" dirty="0"/>
              <a:t> </a:t>
            </a:r>
            <a:r>
              <a:rPr lang="en-US" altLang="zh-TW" sz="2800" dirty="0"/>
              <a:t>billion</a:t>
            </a:r>
            <a:r>
              <a:rPr lang="zh-TW" altLang="en-US" sz="2800" dirty="0"/>
              <a:t> </a:t>
            </a:r>
            <a:r>
              <a:rPr lang="en-US" altLang="zh-TW" sz="2800" dirty="0"/>
              <a:t>tokens,</a:t>
            </a:r>
            <a:r>
              <a:rPr lang="zh-TW" altLang="en-US" sz="2800" dirty="0"/>
              <a:t> </a:t>
            </a:r>
            <a:r>
              <a:rPr lang="en-US" altLang="zh-TW" sz="2800" dirty="0"/>
              <a:t>300</a:t>
            </a:r>
            <a:r>
              <a:rPr lang="zh-TW" altLang="en-US" sz="2800" dirty="0"/>
              <a:t> </a:t>
            </a:r>
            <a:r>
              <a:rPr lang="en-US" altLang="zh-TW" sz="2800" dirty="0"/>
              <a:t>dimension,</a:t>
            </a:r>
            <a:r>
              <a:rPr lang="zh-TW" altLang="en-US" sz="2800" dirty="0"/>
              <a:t> </a:t>
            </a:r>
            <a:r>
              <a:rPr lang="en-US" altLang="zh-TW" sz="2800" dirty="0"/>
              <a:t>3M</a:t>
            </a:r>
            <a:r>
              <a:rPr lang="zh-TW" altLang="en-US" sz="2800" dirty="0"/>
              <a:t> </a:t>
            </a:r>
            <a:r>
              <a:rPr lang="en-US" altLang="zh-TW" sz="2800" dirty="0"/>
              <a:t>words</a:t>
            </a:r>
          </a:p>
          <a:p>
            <a:pPr lvl="1"/>
            <a:endParaRPr lang="en-US" sz="2800" dirty="0"/>
          </a:p>
          <a:p>
            <a:pPr lvl="1"/>
            <a:endParaRPr lang="en-US" sz="2800" dirty="0"/>
          </a:p>
          <a:p>
            <a:r>
              <a:rPr lang="en-US" altLang="zh-TW" sz="2800" dirty="0"/>
              <a:t>Glove</a:t>
            </a:r>
            <a:r>
              <a:rPr lang="zh-TW" altLang="en-US" sz="2800" dirty="0"/>
              <a:t> </a:t>
            </a:r>
            <a:r>
              <a:rPr lang="en-US" altLang="zh-TW" sz="2800" dirty="0"/>
              <a:t>project</a:t>
            </a:r>
            <a:br>
              <a:rPr lang="en-US" altLang="zh-TW" sz="2800" dirty="0"/>
            </a:br>
            <a:r>
              <a:rPr lang="en-US" sz="2800" dirty="0"/>
              <a:t>http://</a:t>
            </a:r>
            <a:r>
              <a:rPr lang="en-US" sz="2800" dirty="0" err="1"/>
              <a:t>nlp.stanford.edu</a:t>
            </a:r>
            <a:r>
              <a:rPr lang="en-US" sz="2800" dirty="0"/>
              <a:t>/projects/glove/</a:t>
            </a:r>
          </a:p>
          <a:p>
            <a:pPr lvl="1"/>
            <a:r>
              <a:rPr lang="en-US" altLang="zh-TW" sz="2800" dirty="0"/>
              <a:t>Pre-trained</a:t>
            </a:r>
            <a:r>
              <a:rPr lang="zh-TW" altLang="en-US" sz="2800" dirty="0"/>
              <a:t> </a:t>
            </a:r>
            <a:r>
              <a:rPr lang="en-US" altLang="zh-TW" sz="2800" dirty="0"/>
              <a:t>word</a:t>
            </a:r>
            <a:r>
              <a:rPr lang="zh-TW" altLang="en-US" sz="2800" dirty="0"/>
              <a:t> </a:t>
            </a:r>
            <a:r>
              <a:rPr lang="en-US" altLang="zh-TW" sz="2800" dirty="0"/>
              <a:t>vectors</a:t>
            </a:r>
            <a:r>
              <a:rPr lang="zh-TW" altLang="en-US" sz="2800" dirty="0"/>
              <a:t> </a:t>
            </a:r>
            <a:r>
              <a:rPr lang="en-US" altLang="zh-TW" sz="2800" dirty="0"/>
              <a:t>of</a:t>
            </a:r>
            <a:r>
              <a:rPr lang="zh-TW" altLang="en-US" sz="2800" dirty="0"/>
              <a:t> </a:t>
            </a:r>
            <a:r>
              <a:rPr lang="en-US" altLang="zh-TW" sz="2800" dirty="0"/>
              <a:t>Wiki</a:t>
            </a:r>
            <a:r>
              <a:rPr lang="zh-TW" altLang="en-US" sz="2800" dirty="0"/>
              <a:t> </a:t>
            </a:r>
            <a:r>
              <a:rPr lang="en-US" altLang="zh-TW" sz="2800" dirty="0"/>
              <a:t>(6B),</a:t>
            </a:r>
            <a:r>
              <a:rPr lang="zh-TW" altLang="en-US" sz="2800" dirty="0"/>
              <a:t> </a:t>
            </a:r>
            <a:r>
              <a:rPr lang="en-US" altLang="zh-TW" sz="2800" dirty="0"/>
              <a:t>web</a:t>
            </a:r>
            <a:r>
              <a:rPr lang="zh-TW" altLang="en-US" sz="2800" dirty="0"/>
              <a:t> </a:t>
            </a:r>
            <a:r>
              <a:rPr lang="en-US" altLang="zh-TW" sz="2800" dirty="0"/>
              <a:t>crawl</a:t>
            </a:r>
            <a:r>
              <a:rPr lang="zh-TW" altLang="en-US" sz="2800" dirty="0"/>
              <a:t> </a:t>
            </a:r>
            <a:r>
              <a:rPr lang="en-US" altLang="zh-TW" sz="2800" dirty="0"/>
              <a:t>data</a:t>
            </a:r>
            <a:r>
              <a:rPr lang="zh-TW" altLang="en-US" sz="2800" dirty="0"/>
              <a:t> </a:t>
            </a:r>
            <a:r>
              <a:rPr lang="en-US" altLang="zh-TW" sz="2800" dirty="0"/>
              <a:t>(840B),</a:t>
            </a:r>
            <a:r>
              <a:rPr lang="zh-TW" altLang="en-US" sz="2800" dirty="0"/>
              <a:t> </a:t>
            </a:r>
            <a:r>
              <a:rPr lang="en-US" altLang="zh-TW" sz="2800" dirty="0"/>
              <a:t>twitter</a:t>
            </a:r>
            <a:r>
              <a:rPr lang="zh-TW" altLang="en-US" sz="2800" dirty="0"/>
              <a:t> </a:t>
            </a:r>
            <a:r>
              <a:rPr lang="en-US" altLang="zh-TW" sz="2800" dirty="0"/>
              <a:t>(27B)</a:t>
            </a:r>
            <a:endParaRPr lang="en-US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22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8219" y="2891084"/>
            <a:ext cx="3230482" cy="1406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6673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Vector representation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600" dirty="0"/>
                  <a:t>Discrete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charset="0"/>
                      </a:rPr>
                      <m:t>⇒</m:t>
                    </m:r>
                  </m:oMath>
                </a14:m>
                <a:r>
                  <a:rPr lang="en-US" sz="2600" dirty="0"/>
                  <a:t> distributed representations </a:t>
                </a:r>
              </a:p>
              <a:p>
                <a:r>
                  <a:rPr lang="en-US" sz="2600" dirty="0"/>
                  <a:t>Word meanings are vector of “</a:t>
                </a:r>
                <a:r>
                  <a:rPr lang="en-US" sz="2600" b="1" dirty="0"/>
                  <a:t>basic concept</a:t>
                </a:r>
                <a:r>
                  <a:rPr lang="en-US" sz="2600" dirty="0"/>
                  <a:t>”</a:t>
                </a:r>
              </a:p>
              <a:p>
                <a:pPr lvl="1"/>
                <a:r>
                  <a:rPr lang="en-US" dirty="0"/>
                  <a:t>What are “basic concept”?</a:t>
                </a:r>
              </a:p>
              <a:p>
                <a:pPr lvl="1"/>
                <a:r>
                  <a:rPr lang="en-US" dirty="0"/>
                  <a:t>How to assign weights?</a:t>
                </a:r>
              </a:p>
              <a:p>
                <a:pPr lvl="1"/>
                <a:r>
                  <a:rPr lang="en-US" dirty="0"/>
                  <a:t>How to define the similarity/distance?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58" t="-17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23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6733853" y="1361834"/>
                <a:ext cx="5083443" cy="12046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𝑘𝑖𝑛𝑔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=</m:t>
                    </m:r>
                  </m:oMath>
                </a14:m>
                <a:r>
                  <a:rPr lang="en-US" dirty="0"/>
                  <a:t>   [0.8	0.9	0.1	0	</a:t>
                </a:r>
                <a:r>
                  <a:rPr lang="is-IS" dirty="0"/>
                  <a:t>… ]</a:t>
                </a:r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𝑞𝑢𝑒𝑒𝑛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=</m:t>
                    </m:r>
                  </m:oMath>
                </a14:m>
                <a:r>
                  <a:rPr lang="en-US" dirty="0"/>
                  <a:t> [0.8	0.1	0.8	0	</a:t>
                </a:r>
                <a:r>
                  <a:rPr lang="is-IS" dirty="0"/>
                  <a:t>… ]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𝑎𝑝𝑝𝑙𝑦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=</m:t>
                    </m:r>
                  </m:oMath>
                </a14:m>
                <a:r>
                  <a:rPr lang="en-US" dirty="0"/>
                  <a:t> [0.1	0.2	0.1 	0.8	</a:t>
                </a:r>
                <a:r>
                  <a:rPr lang="is-IS" dirty="0"/>
                  <a:t>… ]</a:t>
                </a:r>
              </a:p>
              <a:p>
                <a:r>
                  <a:rPr lang="en-US" sz="1400" dirty="0">
                    <a:solidFill>
                      <a:srgbClr val="3C58AD"/>
                    </a:solidFill>
                  </a:rPr>
                  <a:t>	royalty    masculinity     femininity      eatable </a:t>
                </a:r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3853" y="1361834"/>
                <a:ext cx="5083443" cy="1204689"/>
              </a:xfrm>
              <a:prstGeom prst="rect">
                <a:avLst/>
              </a:prstGeom>
              <a:blipFill>
                <a:blip r:embed="rId3"/>
                <a:stretch>
                  <a:fillRect t="-1042" b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30">
            <a:extLst>
              <a:ext uri="{FF2B5EF4-FFF2-40B4-BE49-F238E27FC236}">
                <a16:creationId xmlns:a16="http://schemas.microsoft.com/office/drawing/2014/main" id="{26089A6A-4C52-0146-BBD3-537A32E0C53C}"/>
              </a:ext>
            </a:extLst>
          </p:cNvPr>
          <p:cNvGrpSpPr>
            <a:grpSpLocks/>
          </p:cNvGrpSpPr>
          <p:nvPr/>
        </p:nvGrpSpPr>
        <p:grpSpPr bwMode="auto">
          <a:xfrm>
            <a:off x="6417438" y="3272725"/>
            <a:ext cx="2576527" cy="2583572"/>
            <a:chOff x="1440" y="1344"/>
            <a:chExt cx="2736" cy="2160"/>
          </a:xfrm>
        </p:grpSpPr>
        <p:sp>
          <p:nvSpPr>
            <p:cNvPr id="8" name="AutoShape 3">
              <a:extLst>
                <a:ext uri="{FF2B5EF4-FFF2-40B4-BE49-F238E27FC236}">
                  <a16:creationId xmlns:a16="http://schemas.microsoft.com/office/drawing/2014/main" id="{3E4FDAD2-6555-4F41-8D1D-037FD740F0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32" y="1488"/>
              <a:ext cx="2448" cy="1872"/>
            </a:xfrm>
            <a:prstGeom prst="cube">
              <a:avLst>
                <a:gd name="adj" fmla="val 25000"/>
              </a:avLst>
            </a:prstGeom>
            <a:noFill/>
            <a:ln w="12700">
              <a:solidFill>
                <a:schemeClr val="tx1"/>
              </a:solidFill>
              <a:prstDash val="dash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9" name="Group 29">
              <a:extLst>
                <a:ext uri="{FF2B5EF4-FFF2-40B4-BE49-F238E27FC236}">
                  <a16:creationId xmlns:a16="http://schemas.microsoft.com/office/drawing/2014/main" id="{28D2F329-5CF5-6A4D-B983-E78FA963984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40" y="1344"/>
              <a:ext cx="2736" cy="2160"/>
              <a:chOff x="1440" y="1344"/>
              <a:chExt cx="2736" cy="2160"/>
            </a:xfrm>
          </p:grpSpPr>
          <p:sp>
            <p:nvSpPr>
              <p:cNvPr id="10" name="Line 4">
                <a:extLst>
                  <a:ext uri="{FF2B5EF4-FFF2-40B4-BE49-F238E27FC236}">
                    <a16:creationId xmlns:a16="http://schemas.microsoft.com/office/drawing/2014/main" id="{7AC6DF1A-1F3C-4A4C-8037-21DC6370DA1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440" y="2880"/>
                <a:ext cx="672" cy="62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" name="Line 5">
                <a:extLst>
                  <a:ext uri="{FF2B5EF4-FFF2-40B4-BE49-F238E27FC236}">
                    <a16:creationId xmlns:a16="http://schemas.microsoft.com/office/drawing/2014/main" id="{53E3FFDA-2950-AA4A-BAC7-FBB2A679485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112" y="2880"/>
                <a:ext cx="2064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" name="Line 6">
                <a:extLst>
                  <a:ext uri="{FF2B5EF4-FFF2-40B4-BE49-F238E27FC236}">
                    <a16:creationId xmlns:a16="http://schemas.microsoft.com/office/drawing/2014/main" id="{4342D27A-FC67-104D-A589-279097B0FE5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112" y="1344"/>
                <a:ext cx="0" cy="153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282A05C5-553D-E94B-9F16-6D3C9A326B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227" y="3272725"/>
            <a:ext cx="4606554" cy="2736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717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Distance/similarity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3200" dirty="0"/>
                  <a:t>Vector similarity measure</a:t>
                </a:r>
                <a:br>
                  <a:rPr lang="en-US" sz="3200" dirty="0"/>
                </a:b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charset="0"/>
                      </a:rPr>
                      <m:t>⇒</m:t>
                    </m:r>
                  </m:oMath>
                </a14:m>
                <a:r>
                  <a:rPr lang="en-US" sz="3200" dirty="0"/>
                  <a:t> similarity in meaning</a:t>
                </a:r>
              </a:p>
              <a:p>
                <a:r>
                  <a:rPr lang="en-US" sz="3200" dirty="0">
                    <a:solidFill>
                      <a:srgbClr val="3C58AD"/>
                    </a:solidFill>
                  </a:rPr>
                  <a:t>Cosine similarity </a:t>
                </a: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200" b="0" i="0" smtClean="0">
                            <a:latin typeface="Cambria Math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b="0" i="1" smtClean="0">
                                <a:latin typeface="Cambria Math" charset="0"/>
                              </a:rPr>
                              <m:t>𝑢</m:t>
                            </m:r>
                            <m:r>
                              <a:rPr lang="en-US" sz="3200" b="0" i="1" smtClean="0"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sz="3200" b="0" i="1" smtClean="0">
                                <a:latin typeface="Cambria Math" charset="0"/>
                              </a:rPr>
                              <m:t>𝑣</m:t>
                            </m:r>
                          </m:e>
                        </m:d>
                      </m:e>
                    </m:func>
                    <m:r>
                      <a:rPr lang="en-US" sz="3200" b="0" i="1" smtClean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0" i="1" smtClean="0">
                            <a:latin typeface="Cambria Math" charset="0"/>
                          </a:rPr>
                          <m:t>𝑢</m:t>
                        </m:r>
                        <m:r>
                          <a:rPr lang="en-US" sz="3200" b="0" i="1" smtClean="0">
                            <a:latin typeface="Cambria Math" charset="0"/>
                          </a:rPr>
                          <m:t> ⋅ </m:t>
                        </m:r>
                        <m:r>
                          <a:rPr lang="en-US" sz="3200" b="0" i="1" smtClean="0">
                            <a:latin typeface="Cambria Math" charset="0"/>
                          </a:rPr>
                          <m:t>𝑣</m:t>
                        </m:r>
                      </m:num>
                      <m:den>
                        <m:r>
                          <m:rPr>
                            <m:lit/>
                          </m:rPr>
                          <a:rPr lang="en-US" sz="3200" b="0" i="1" smtClean="0">
                            <a:latin typeface="Cambria Math" charset="0"/>
                          </a:rPr>
                          <m:t>||</m:t>
                        </m:r>
                        <m:r>
                          <a:rPr lang="en-US" sz="3200" b="0" i="1" smtClean="0">
                            <a:latin typeface="Cambria Math" charset="0"/>
                          </a:rPr>
                          <m:t>𝑢</m:t>
                        </m:r>
                        <m:r>
                          <m:rPr>
                            <m:lit/>
                          </m:rPr>
                          <a:rPr lang="en-US" sz="3200" b="0" i="1" smtClean="0">
                            <a:latin typeface="Cambria Math" charset="0"/>
                          </a:rPr>
                          <m:t>||</m:t>
                        </m:r>
                        <m:r>
                          <a:rPr lang="en-US" sz="3200" b="0" i="1" smtClean="0">
                            <a:latin typeface="Cambria Math" charset="0"/>
                          </a:rPr>
                          <m:t>⋅</m:t>
                        </m:r>
                        <m:r>
                          <m:rPr>
                            <m:lit/>
                          </m:rPr>
                          <a:rPr lang="en-US" sz="3200" b="0" i="1" smtClean="0">
                            <a:latin typeface="Cambria Math" charset="0"/>
                          </a:rPr>
                          <m:t>||</m:t>
                        </m:r>
                        <m:r>
                          <a:rPr lang="en-US" sz="3200" b="0" i="1" smtClean="0">
                            <a:latin typeface="Cambria Math" charset="0"/>
                          </a:rPr>
                          <m:t>𝑣</m:t>
                        </m:r>
                        <m:r>
                          <m:rPr>
                            <m:lit/>
                          </m:rPr>
                          <a:rPr lang="en-US" sz="3200" b="0" i="1" smtClean="0">
                            <a:latin typeface="Cambria Math" charset="0"/>
                          </a:rPr>
                          <m:t>||</m:t>
                        </m:r>
                      </m:den>
                    </m:f>
                  </m:oMath>
                </a14:m>
                <a:endParaRPr lang="en-US" sz="3200" dirty="0"/>
              </a:p>
              <a:p>
                <a:pPr lvl="1"/>
                <a:r>
                  <a:rPr lang="en-US" sz="3200" dirty="0"/>
                  <a:t>Word vector are normalized by length</a:t>
                </a:r>
              </a:p>
              <a:p>
                <a:r>
                  <a:rPr lang="en-US" sz="3200" dirty="0">
                    <a:solidFill>
                      <a:srgbClr val="3C58AD"/>
                    </a:solidFill>
                  </a:rPr>
                  <a:t>Euclidean distance  </a:t>
                </a:r>
                <a14:m>
                  <m:oMath xmlns:m="http://schemas.openxmlformats.org/officeDocument/2006/math">
                    <m:r>
                      <m:rPr>
                        <m:lit/>
                      </m:rPr>
                      <a:rPr lang="en-US" sz="3200" b="0" i="1" smtClean="0">
                        <a:latin typeface="Cambria Math" charset="0"/>
                      </a:rPr>
                      <m:t>||</m:t>
                    </m:r>
                    <m:r>
                      <a:rPr lang="en-US" sz="3200" b="0" i="1" smtClean="0">
                        <a:latin typeface="Cambria Math" charset="0"/>
                      </a:rPr>
                      <m:t>𝑢</m:t>
                    </m:r>
                    <m:r>
                      <a:rPr lang="en-US" sz="3200" b="0" i="1" smtClean="0">
                        <a:latin typeface="Cambria Math" charset="0"/>
                      </a:rPr>
                      <m:t>−</m:t>
                    </m:r>
                    <m:r>
                      <a:rPr lang="en-US" sz="3200" b="0" i="1" smtClean="0">
                        <a:latin typeface="Cambria Math" charset="0"/>
                      </a:rPr>
                      <m:t>𝑣</m:t>
                    </m:r>
                    <m:r>
                      <m:rPr>
                        <m:lit/>
                      </m:rPr>
                      <a:rPr lang="en-US" sz="3200" b="0" i="1" smtClean="0">
                        <a:latin typeface="Cambria Math" charset="0"/>
                      </a:rPr>
                      <m:t>|</m:t>
                    </m:r>
                    <m:sSup>
                      <m:sSup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lit/>
                          </m:rPr>
                          <a:rPr lang="en-US" sz="3200" b="0" i="1" smtClean="0">
                            <a:latin typeface="Cambria Math" charset="0"/>
                          </a:rPr>
                          <m:t>|</m:t>
                        </m:r>
                      </m:e>
                      <m:sup>
                        <m:r>
                          <a:rPr lang="en-US" sz="3200" b="0" i="1" smtClean="0"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3200" dirty="0"/>
                  <a:t> </a:t>
                </a:r>
              </a:p>
              <a:p>
                <a:r>
                  <a:rPr lang="en-US" sz="3200" dirty="0">
                    <a:solidFill>
                      <a:srgbClr val="3C58AD"/>
                    </a:solidFill>
                  </a:rPr>
                  <a:t>Inner product   </a:t>
                </a:r>
                <a14:m>
                  <m:oMath xmlns:m="http://schemas.openxmlformats.org/officeDocument/2006/math">
                    <m:r>
                      <a:rPr lang="en-US" sz="3200" i="1">
                        <a:latin typeface="Cambria Math" charset="0"/>
                      </a:rPr>
                      <m:t>𝑢</m:t>
                    </m:r>
                    <m:r>
                      <a:rPr lang="en-US" sz="3200" i="1">
                        <a:latin typeface="Cambria Math" charset="0"/>
                      </a:rPr>
                      <m:t> ⋅ </m:t>
                    </m:r>
                    <m:r>
                      <a:rPr lang="en-US" sz="3200" i="1">
                        <a:latin typeface="Cambria Math" charset="0"/>
                      </a:rPr>
                      <m:t>𝑣</m:t>
                    </m:r>
                  </m:oMath>
                </a14:m>
                <a:endParaRPr lang="en-US" sz="3200" dirty="0"/>
              </a:p>
              <a:p>
                <a:pPr lvl="1"/>
                <a:r>
                  <a:rPr lang="en-US" sz="3200" dirty="0"/>
                  <a:t>Same as cosine similarity if vectors are </a:t>
                </a:r>
                <a:r>
                  <a:rPr lang="en-US" sz="3200" dirty="0">
                    <a:solidFill>
                      <a:srgbClr val="3C58AD"/>
                    </a:solidFill>
                  </a:rPr>
                  <a:t>normalized</a:t>
                </a:r>
              </a:p>
              <a:p>
                <a:pPr lvl="1"/>
                <a:endParaRPr lang="en-US" sz="32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80" t="-22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24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3960" y="365127"/>
            <a:ext cx="2385391" cy="226122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/>
              <p:cNvSpPr txBox="1"/>
              <p:nvPr/>
            </p:nvSpPr>
            <p:spPr>
              <a:xfrm>
                <a:off x="6271718" y="2721764"/>
                <a:ext cx="3100016" cy="766685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38100">
                <a:solidFill>
                  <a:srgbClr val="3C58AD"/>
                </a:solidFill>
              </a:ln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3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000" i="1">
                            <a:latin typeface="Cambria Math" charset="0"/>
                          </a:rPr>
                          <m:t>𝑢</m:t>
                        </m:r>
                      </m:num>
                      <m:den>
                        <m:r>
                          <m:rPr>
                            <m:lit/>
                          </m:rPr>
                          <a:rPr lang="en-US" sz="3000" i="1">
                            <a:latin typeface="Cambria Math" charset="0"/>
                          </a:rPr>
                          <m:t>||</m:t>
                        </m:r>
                        <m:r>
                          <a:rPr lang="en-US" sz="3000" i="1">
                            <a:latin typeface="Cambria Math" charset="0"/>
                          </a:rPr>
                          <m:t>𝑢</m:t>
                        </m:r>
                        <m:r>
                          <m:rPr>
                            <m:lit/>
                          </m:rPr>
                          <a:rPr lang="en-US" sz="3000" i="1">
                            <a:latin typeface="Cambria Math" charset="0"/>
                          </a:rPr>
                          <m:t>||</m:t>
                        </m:r>
                      </m:den>
                    </m:f>
                  </m:oMath>
                </a14:m>
                <a:r>
                  <a:rPr lang="en-US" sz="3000" dirty="0"/>
                  <a:t> is a unit vector</a:t>
                </a:r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1718" y="2721764"/>
                <a:ext cx="3100016" cy="766685"/>
              </a:xfrm>
              <a:prstGeom prst="rect">
                <a:avLst/>
              </a:prstGeom>
              <a:blipFill>
                <a:blip r:embed="rId4"/>
                <a:stretch>
                  <a:fillRect l="-806" r="-2419" b="-6154"/>
                </a:stretch>
              </a:blipFill>
              <a:ln w="38100">
                <a:solidFill>
                  <a:srgbClr val="3C58AD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45224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 analogy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𝑚𝑎𝑛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𝑤𝑜𝑚𝑎𝑛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𝑢𝑛𝑐𝑙𝑒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 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∼</m:t>
                        </m:r>
                        <m:r>
                          <a:rPr lang="en-US" i="1">
                            <a:latin typeface="Cambria Math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𝑎𝑢𝑛𝑡</m:t>
                        </m:r>
                        <m:r>
                          <a:rPr lang="en-US" i="1">
                            <a:latin typeface="Cambria Math" charset="0"/>
                          </a:rPr>
                          <m:t> 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25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442" y="1844183"/>
            <a:ext cx="2946842" cy="2294185"/>
          </a:xfrm>
          <a:prstGeom prst="rect">
            <a:avLst/>
          </a:prstGeom>
        </p:spPr>
      </p:pic>
      <p:pic>
        <p:nvPicPr>
          <p:cNvPr id="8" name="tabl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6066" y="4053877"/>
            <a:ext cx="5912679" cy="2123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9499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Recap: Mapping to Latent Space via SVD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sz="2600" dirty="0"/>
              </a:p>
              <a:p>
                <a:endParaRPr lang="en-US" sz="2600" dirty="0"/>
              </a:p>
              <a:p>
                <a:r>
                  <a:rPr lang="en-US" sz="3200" dirty="0"/>
                  <a:t>SVD generalizes the original data</a:t>
                </a:r>
              </a:p>
              <a:p>
                <a:pPr lvl="1"/>
                <a:r>
                  <a:rPr lang="en-US" sz="3200" dirty="0"/>
                  <a:t>Uncovers relationships not explicit in the thesaurus</a:t>
                </a:r>
              </a:p>
              <a:p>
                <a:pPr lvl="1"/>
                <a:r>
                  <a:rPr lang="en-US" sz="3200" dirty="0"/>
                  <a:t>Term vectors projected to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3C58AD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3200" dirty="0"/>
                  <a:t>-dim latent space</a:t>
                </a:r>
              </a:p>
              <a:p>
                <a:r>
                  <a:rPr lang="en-US" sz="3200" dirty="0"/>
                  <a:t>Word similarity: </a:t>
                </a:r>
                <a:br>
                  <a:rPr lang="en-US" sz="3200" dirty="0"/>
                </a:br>
                <a:r>
                  <a:rPr lang="en-US" sz="3200" dirty="0"/>
                  <a:t>          cosine of two column vectors in </a:t>
                </a:r>
                <a14:m>
                  <m:oMath xmlns:m="http://schemas.openxmlformats.org/officeDocument/2006/math">
                    <m:r>
                      <a:rPr lang="en-US" sz="3200" b="1">
                        <a:solidFill>
                          <a:srgbClr val="3C58AD"/>
                        </a:solidFill>
                        <a:latin typeface="Cambria Math" panose="02040503050406030204" pitchFamily="18" charset="0"/>
                      </a:rPr>
                      <m:t>𝚺</m:t>
                    </m:r>
                    <m:sSup>
                      <m:sSupPr>
                        <m:ctrlPr>
                          <a:rPr lang="en-US" sz="3200" i="1">
                            <a:solidFill>
                              <a:srgbClr val="3C58AD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1">
                            <a:solidFill>
                              <a:srgbClr val="3C58AD"/>
                            </a:solidFill>
                            <a:latin typeface="Cambria Math"/>
                          </a:rPr>
                          <m:t>𝐕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3200">
                            <a:solidFill>
                              <a:srgbClr val="3C58AD"/>
                            </a:solidFill>
                            <a:latin typeface="Cambria Math"/>
                          </a:rPr>
                          <m:t>T</m:t>
                        </m:r>
                      </m:sup>
                    </m:sSup>
                  </m:oMath>
                </a14:m>
                <a:endParaRPr lang="en-US" sz="32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180" b="-29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4"/>
              <p:cNvSpPr/>
              <p:nvPr/>
            </p:nvSpPr>
            <p:spPr bwMode="auto">
              <a:xfrm>
                <a:off x="2049449" y="1473880"/>
                <a:ext cx="2057400" cy="1752600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109728" tIns="54864" rIns="109728" bIns="54864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1096963" fontAlgn="base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1">
                          <a:solidFill>
                            <a:schemeClr val="tx1"/>
                          </a:solidFill>
                          <a:latin typeface="Cambria Math" charset="0"/>
                        </a:rPr>
                        <m:t>𝑪</m:t>
                      </m:r>
                    </m:oMath>
                  </m:oMathPara>
                </a14:m>
                <a:endParaRPr lang="en-US" sz="4000" b="1" dirty="0">
                  <a:solidFill>
                    <a:schemeClr val="tx1"/>
                  </a:solidFill>
                  <a:latin typeface="Segoe" pitchFamily="34" charset="0"/>
                </a:endParaRPr>
              </a:p>
            </p:txBody>
          </p:sp>
        </mc:Choice>
        <mc:Fallback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049449" y="1473880"/>
                <a:ext cx="2057400" cy="17526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/>
              <p:cNvSpPr/>
              <p:nvPr/>
            </p:nvSpPr>
            <p:spPr bwMode="auto">
              <a:xfrm>
                <a:off x="5021249" y="1473880"/>
                <a:ext cx="1066800" cy="1752600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109728" tIns="54864" rIns="109728" bIns="54864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1096963" fontAlgn="base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1" dirty="0">
                          <a:solidFill>
                            <a:schemeClr val="tx1"/>
                          </a:solidFill>
                          <a:latin typeface="Cambria Math"/>
                        </a:rPr>
                        <m:t>𝐔</m:t>
                      </m:r>
                    </m:oMath>
                  </m:oMathPara>
                </a14:m>
                <a:endParaRPr lang="en-US" sz="2900" b="1" dirty="0">
                  <a:solidFill>
                    <a:schemeClr val="tx1"/>
                  </a:solidFill>
                  <a:latin typeface="Segoe" pitchFamily="34" charset="0"/>
                </a:endParaRPr>
              </a:p>
            </p:txBody>
          </p:sp>
        </mc:Choice>
        <mc:Fallback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021249" y="1473880"/>
                <a:ext cx="1066800" cy="17526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/>
          <p:cNvSpPr/>
          <p:nvPr/>
        </p:nvSpPr>
        <p:spPr bwMode="auto">
          <a:xfrm>
            <a:off x="6621449" y="1473880"/>
            <a:ext cx="1066800" cy="106984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109728" tIns="54864" rIns="109728" bIns="54864" numCol="1" rtlCol="0" anchor="ctr" anchorCtr="0" compatLnSpc="1">
            <a:prstTxWarp prst="textNoShape">
              <a:avLst/>
            </a:prstTxWarp>
          </a:bodyPr>
          <a:lstStyle/>
          <a:p>
            <a:pPr algn="ctr" defTabSz="1096963" fontAlgn="base">
              <a:spcBef>
                <a:spcPct val="0"/>
              </a:spcBef>
              <a:spcAft>
                <a:spcPct val="0"/>
              </a:spcAft>
            </a:pPr>
            <a:endParaRPr lang="en-US" sz="2900" b="1" dirty="0">
              <a:solidFill>
                <a:schemeClr val="tx1"/>
              </a:solidFill>
              <a:latin typeface="Segoe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 8"/>
              <p:cNvSpPr/>
              <p:nvPr/>
            </p:nvSpPr>
            <p:spPr bwMode="auto">
              <a:xfrm>
                <a:off x="8221649" y="1473880"/>
                <a:ext cx="2057400" cy="1069848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109728" tIns="54864" rIns="109728" bIns="54864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1096963" fontAlgn="base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dirty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𝐕</m:t>
                          </m:r>
                        </m:e>
                        <m:sup>
                          <m:r>
                            <a:rPr lang="en-US" sz="3200" i="1" dirty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2800" b="1" dirty="0">
                  <a:solidFill>
                    <a:schemeClr val="tx1"/>
                  </a:solidFill>
                  <a:latin typeface="Segoe" pitchFamily="34" charset="0"/>
                </a:endParaRPr>
              </a:p>
            </p:txBody>
          </p:sp>
        </mc:Choice>
        <mc:Fallback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221649" y="1473880"/>
                <a:ext cx="2057400" cy="106984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/>
              <p:cNvSpPr txBox="1"/>
              <p:nvPr/>
            </p:nvSpPr>
            <p:spPr>
              <a:xfrm>
                <a:off x="4106849" y="1931081"/>
                <a:ext cx="914400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i="1">
                          <a:solidFill>
                            <a:srgbClr val="3C58AD"/>
                          </a:solidFill>
                          <a:latin typeface="Cambria Math"/>
                          <a:ea typeface="Cambria Math"/>
                        </a:rPr>
                        <m:t>≈</m:t>
                      </m:r>
                    </m:oMath>
                  </m:oMathPara>
                </a14:m>
                <a:endParaRPr lang="en-US" sz="3600" dirty="0" err="1">
                  <a:solidFill>
                    <a:srgbClr val="3C58AD"/>
                  </a:solidFill>
                  <a:latin typeface="Segoe" pitchFamily="34" charset="0"/>
                </a:endParaRPr>
              </a:p>
            </p:txBody>
          </p:sp>
        </mc:Choice>
        <mc:Fallback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6849" y="1931081"/>
                <a:ext cx="914400" cy="76944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/>
              <p:cNvSpPr txBox="1"/>
              <p:nvPr/>
            </p:nvSpPr>
            <p:spPr>
              <a:xfrm>
                <a:off x="3268649" y="3226481"/>
                <a:ext cx="9144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/>
                        </a:rPr>
                        <m:t>𝑑</m:t>
                      </m:r>
                      <m:r>
                        <a:rPr lang="en-US" sz="2400" i="1">
                          <a:latin typeface="Cambria Math"/>
                        </a:rPr>
                        <m:t>×</m:t>
                      </m:r>
                      <m:r>
                        <a:rPr lang="en-US" sz="2400" i="1">
                          <a:latin typeface="Cambria Math"/>
                        </a:rPr>
                        <m:t>𝑛</m:t>
                      </m:r>
                    </m:oMath>
                  </m:oMathPara>
                </a14:m>
                <a:endParaRPr lang="en-US" sz="2400" dirty="0" err="1">
                  <a:latin typeface="Segoe" pitchFamily="34" charset="0"/>
                </a:endParaRPr>
              </a:p>
            </p:txBody>
          </p:sp>
        </mc:Choice>
        <mc:Fallback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8649" y="3226481"/>
                <a:ext cx="914400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/>
              <p:cNvSpPr txBox="1"/>
              <p:nvPr/>
            </p:nvSpPr>
            <p:spPr>
              <a:xfrm>
                <a:off x="5249849" y="3226481"/>
                <a:ext cx="9144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/>
                        </a:rPr>
                        <m:t>𝑑</m:t>
                      </m:r>
                      <m:r>
                        <a:rPr lang="en-US" sz="2400" i="1">
                          <a:latin typeface="Cambria Math"/>
                        </a:rPr>
                        <m:t>×</m:t>
                      </m:r>
                      <m:r>
                        <a:rPr lang="en-US" sz="2400" i="1">
                          <a:latin typeface="Cambria Math"/>
                        </a:rPr>
                        <m:t>𝑘</m:t>
                      </m:r>
                    </m:oMath>
                  </m:oMathPara>
                </a14:m>
                <a:endParaRPr lang="en-US" sz="2400" dirty="0" err="1">
                  <a:latin typeface="Segoe" pitchFamily="34" charset="0"/>
                </a:endParaRPr>
              </a:p>
            </p:txBody>
          </p:sp>
        </mc:Choice>
        <mc:Fallback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9849" y="3226481"/>
                <a:ext cx="914400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/>
              <p:cNvSpPr txBox="1"/>
              <p:nvPr/>
            </p:nvSpPr>
            <p:spPr>
              <a:xfrm>
                <a:off x="6850049" y="2540681"/>
                <a:ext cx="9144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/>
                        </a:rPr>
                        <m:t>𝑘</m:t>
                      </m:r>
                      <m:r>
                        <a:rPr lang="en-US" sz="2400" i="1">
                          <a:latin typeface="Cambria Math"/>
                        </a:rPr>
                        <m:t>×</m:t>
                      </m:r>
                      <m:r>
                        <a:rPr lang="en-US" sz="2400" i="1">
                          <a:latin typeface="Cambria Math"/>
                        </a:rPr>
                        <m:t>𝑘</m:t>
                      </m:r>
                    </m:oMath>
                  </m:oMathPara>
                </a14:m>
                <a:endParaRPr lang="en-US" sz="2400" dirty="0" err="1">
                  <a:latin typeface="Segoe" pitchFamily="34" charset="0"/>
                </a:endParaRPr>
              </a:p>
            </p:txBody>
          </p:sp>
        </mc:Choice>
        <mc:Fallback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0049" y="2540681"/>
                <a:ext cx="914400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/>
              <p:cNvSpPr txBox="1"/>
              <p:nvPr/>
            </p:nvSpPr>
            <p:spPr>
              <a:xfrm>
                <a:off x="9440849" y="2540681"/>
                <a:ext cx="9144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/>
                        </a:rPr>
                        <m:t>𝑘</m:t>
                      </m:r>
                      <m:r>
                        <a:rPr lang="en-US" sz="2400" i="1">
                          <a:latin typeface="Cambria Math"/>
                        </a:rPr>
                        <m:t>×</m:t>
                      </m:r>
                      <m:r>
                        <a:rPr lang="en-US" sz="2400" i="1">
                          <a:latin typeface="Cambria Math"/>
                        </a:rPr>
                        <m:t>𝑛</m:t>
                      </m:r>
                    </m:oMath>
                  </m:oMathPara>
                </a14:m>
                <a:endParaRPr lang="en-US" sz="2400" dirty="0" err="1">
                  <a:latin typeface="Segoe" pitchFamily="34" charset="0"/>
                </a:endParaRPr>
              </a:p>
            </p:txBody>
          </p:sp>
        </mc:Choice>
        <mc:Fallback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0849" y="2540681"/>
                <a:ext cx="914400" cy="46166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Connector 15"/>
          <p:cNvCxnSpPr/>
          <p:nvPr/>
        </p:nvCxnSpPr>
        <p:spPr bwMode="auto">
          <a:xfrm>
            <a:off x="6621449" y="1473880"/>
            <a:ext cx="1066800" cy="1069848"/>
          </a:xfrm>
          <a:prstGeom prst="line">
            <a:avLst/>
          </a:prstGeom>
          <a:gradFill rotWithShape="0">
            <a:gsLst>
              <a:gs pos="0">
                <a:schemeClr val="folHlink">
                  <a:gamma/>
                  <a:tint val="72941"/>
                  <a:invGamma/>
                </a:schemeClr>
              </a:gs>
              <a:gs pos="50000">
                <a:schemeClr val="folHlink"/>
              </a:gs>
              <a:gs pos="100000">
                <a:schemeClr val="folHlink">
                  <a:gamma/>
                  <a:tint val="72941"/>
                  <a:invGamma/>
                </a:schemeClr>
              </a:gs>
            </a:gsLst>
            <a:lin ang="2700000" scaled="1"/>
          </a:gradFill>
          <a:ln w="50800" cap="flat" cmpd="sng" algn="ctr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/>
              <p:cNvSpPr txBox="1"/>
              <p:nvPr/>
            </p:nvSpPr>
            <p:spPr>
              <a:xfrm>
                <a:off x="7154849" y="1485584"/>
                <a:ext cx="47320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dirty="0">
                          <a:latin typeface="Cambria Math" panose="02040503050406030204" pitchFamily="18" charset="0"/>
                        </a:rPr>
                        <m:t>𝚺</m:t>
                      </m:r>
                    </m:oMath>
                  </m:oMathPara>
                </a14:m>
                <a:endParaRPr lang="en-US" sz="2800" b="1" dirty="0">
                  <a:latin typeface="Segoe" pitchFamily="34" charset="0"/>
                </a:endParaRPr>
              </a:p>
            </p:txBody>
          </p:sp>
        </mc:Choice>
        <mc:Fallback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4849" y="1485584"/>
                <a:ext cx="473206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6" name="Group 35"/>
          <p:cNvGrpSpPr/>
          <p:nvPr/>
        </p:nvGrpSpPr>
        <p:grpSpPr>
          <a:xfrm>
            <a:off x="3497248" y="1473881"/>
            <a:ext cx="381001" cy="1752601"/>
            <a:chOff x="1981198" y="2514600"/>
            <a:chExt cx="381001" cy="1752601"/>
          </a:xfrm>
        </p:grpSpPr>
        <p:sp>
          <p:nvSpPr>
            <p:cNvPr id="20" name="Rectangle 19"/>
            <p:cNvSpPr/>
            <p:nvPr/>
          </p:nvSpPr>
          <p:spPr bwMode="auto">
            <a:xfrm rot="5400000">
              <a:off x="1142999" y="3352799"/>
              <a:ext cx="1752600" cy="76201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square" lIns="109728" tIns="54864" rIns="109728" bIns="54864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096963" fontAlgn="base">
                <a:spcBef>
                  <a:spcPct val="0"/>
                </a:spcBef>
                <a:spcAft>
                  <a:spcPct val="0"/>
                </a:spcAft>
              </a:pPr>
              <a:endParaRPr lang="en-US" sz="2900" dirty="0">
                <a:solidFill>
                  <a:schemeClr val="tx1"/>
                </a:solidFill>
                <a:latin typeface="Segoe" pitchFamily="34" charset="0"/>
              </a:endParaRPr>
            </a:p>
          </p:txBody>
        </p:sp>
        <p:sp>
          <p:nvSpPr>
            <p:cNvPr id="24" name="Rectangle 23"/>
            <p:cNvSpPr/>
            <p:nvPr/>
          </p:nvSpPr>
          <p:spPr bwMode="auto">
            <a:xfrm rot="5400000">
              <a:off x="1447799" y="3352800"/>
              <a:ext cx="1752600" cy="76201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square" lIns="109728" tIns="54864" rIns="109728" bIns="54864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096963" fontAlgn="base">
                <a:spcBef>
                  <a:spcPct val="0"/>
                </a:spcBef>
                <a:spcAft>
                  <a:spcPct val="0"/>
                </a:spcAft>
              </a:pPr>
              <a:endParaRPr lang="en-US" sz="2900" dirty="0">
                <a:solidFill>
                  <a:schemeClr val="tx1"/>
                </a:solidFill>
                <a:latin typeface="Segoe" pitchFamily="34" charset="0"/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9745647" y="1473880"/>
            <a:ext cx="381002" cy="1069850"/>
            <a:chOff x="8229598" y="2514600"/>
            <a:chExt cx="381002" cy="1069850"/>
          </a:xfrm>
        </p:grpSpPr>
        <p:sp>
          <p:nvSpPr>
            <p:cNvPr id="25" name="Rectangle 24"/>
            <p:cNvSpPr/>
            <p:nvPr/>
          </p:nvSpPr>
          <p:spPr bwMode="auto">
            <a:xfrm rot="5400000">
              <a:off x="7732774" y="3011425"/>
              <a:ext cx="1069849" cy="76201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square" lIns="109728" tIns="54864" rIns="109728" bIns="54864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096963" fontAlgn="base">
                <a:spcBef>
                  <a:spcPct val="0"/>
                </a:spcBef>
                <a:spcAft>
                  <a:spcPct val="0"/>
                </a:spcAft>
              </a:pPr>
              <a:endParaRPr lang="en-US" sz="2900" dirty="0">
                <a:solidFill>
                  <a:schemeClr val="tx1"/>
                </a:solidFill>
                <a:latin typeface="Segoe" pitchFamily="34" charset="0"/>
              </a:endParaRPr>
            </a:p>
          </p:txBody>
        </p:sp>
        <p:sp>
          <p:nvSpPr>
            <p:cNvPr id="27" name="Rectangle 26"/>
            <p:cNvSpPr/>
            <p:nvPr/>
          </p:nvSpPr>
          <p:spPr bwMode="auto">
            <a:xfrm rot="5400000">
              <a:off x="8037575" y="3011424"/>
              <a:ext cx="1069849" cy="76201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square" lIns="109728" tIns="54864" rIns="109728" bIns="54864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096963" fontAlgn="base">
                <a:spcBef>
                  <a:spcPct val="0"/>
                </a:spcBef>
                <a:spcAft>
                  <a:spcPct val="0"/>
                </a:spcAft>
              </a:pPr>
              <a:endParaRPr lang="en-US" sz="2900" dirty="0">
                <a:solidFill>
                  <a:schemeClr val="tx1"/>
                </a:solidFill>
                <a:latin typeface="Segoe" pitchFamily="34" charset="0"/>
              </a:endParaRPr>
            </a:p>
          </p:txBody>
        </p:sp>
      </p:grpSp>
      <p:cxnSp>
        <p:nvCxnSpPr>
          <p:cNvPr id="28" name="Straight Arrow Connector 27"/>
          <p:cNvCxnSpPr/>
          <p:nvPr/>
        </p:nvCxnSpPr>
        <p:spPr>
          <a:xfrm>
            <a:off x="2049449" y="1321480"/>
            <a:ext cx="2057400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Curved Down Arrow 31"/>
          <p:cNvSpPr/>
          <p:nvPr/>
        </p:nvSpPr>
        <p:spPr bwMode="auto">
          <a:xfrm>
            <a:off x="6766560" y="1000015"/>
            <a:ext cx="2979087" cy="369332"/>
          </a:xfrm>
          <a:prstGeom prst="curvedDown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109728" tIns="54864" rIns="109728" bIns="54864" numCol="1" rtlCol="0" anchor="ctr" anchorCtr="0" compatLnSpc="1">
            <a:prstTxWarp prst="textNoShape">
              <a:avLst/>
            </a:prstTxWarp>
          </a:bodyPr>
          <a:lstStyle/>
          <a:p>
            <a:pPr algn="ctr" defTabSz="1096963" fontAlgn="base">
              <a:spcBef>
                <a:spcPct val="0"/>
              </a:spcBef>
              <a:spcAft>
                <a:spcPct val="0"/>
              </a:spcAft>
            </a:pPr>
            <a:endParaRPr lang="en-US" sz="2900" dirty="0">
              <a:solidFill>
                <a:schemeClr val="tx1"/>
              </a:solidFill>
              <a:latin typeface="Sego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75759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Low rank approximation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>
                    <a:solidFill>
                      <a:srgbClr val="3C58AD"/>
                    </a:solidFill>
                  </a:rPr>
                  <a:t>Low rank approximation</a:t>
                </a:r>
                <a:r>
                  <a:rPr lang="en-US" dirty="0"/>
                  <a:t> problem:</a:t>
                </a:r>
                <a:br>
                  <a:rPr lang="en-US" dirty="0"/>
                </a:b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b="0" i="1" smtClean="0">
                                <a:latin typeface="Cambria Math" charset="0"/>
                              </a:rPr>
                              <m:t>𝑋</m:t>
                            </m:r>
                          </m:lim>
                        </m:limLow>
                      </m:fName>
                      <m:e>
                        <m:r>
                          <m:rPr>
                            <m:lit/>
                          </m:rPr>
                          <a:rPr lang="en-US" b="0" i="1" smtClean="0">
                            <a:latin typeface="Cambria Math" charset="0"/>
                          </a:rPr>
                          <m:t>||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𝐶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𝑋</m:t>
                        </m:r>
                        <m:r>
                          <m:rPr>
                            <m:lit/>
                          </m:rPr>
                          <a:rPr lang="en-US" b="0" i="1" smtClean="0">
                            <a:latin typeface="Cambria Math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lit/>
                              </m:rPr>
                              <a:rPr lang="en-US" b="0" i="1" smtClean="0">
                                <a:latin typeface="Cambria Math" charset="0"/>
                              </a:rPr>
                              <m:t>|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𝐹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</a:rPr>
                          <m:t>    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.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.  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𝑟𝑎𝑛𝑘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𝑋</m:t>
                            </m:r>
                          </m:e>
                        </m:d>
                        <m:r>
                          <a:rPr lang="en-US" b="0" i="1" smtClean="0">
                            <a:latin typeface="Cambria Math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𝑘</m:t>
                        </m:r>
                      </m:e>
                    </m:func>
                  </m:oMath>
                </a14:m>
                <a:endParaRPr lang="en-US" dirty="0"/>
              </a:p>
              <a:p>
                <a:pPr lvl="1"/>
                <a:r>
                  <a:rPr lang="en-US" sz="2400" dirty="0"/>
                  <a:t>If I can only use </a:t>
                </a:r>
                <a:r>
                  <a:rPr lang="en-US" sz="2400" dirty="0">
                    <a:solidFill>
                      <a:srgbClr val="3C58AD"/>
                    </a:solidFill>
                  </a:rPr>
                  <a:t>k independent vectors </a:t>
                </a:r>
                <a:r>
                  <a:rPr lang="en-US" sz="2400" dirty="0"/>
                  <a:t>to describe the points in the space, what are the best choices?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546" t="-14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27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973013" y="3395208"/>
            <a:ext cx="8245975" cy="4001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3C58AD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/>
              <a:t>Essentially, we minimize </a:t>
            </a:r>
            <a:r>
              <a:rPr lang="en-US" sz="2000" dirty="0"/>
              <a:t>the “</a:t>
            </a:r>
            <a:r>
              <a:rPr lang="en-US" sz="2000" b="1" dirty="0"/>
              <a:t>reconstruction loss</a:t>
            </a:r>
            <a:r>
              <a:rPr lang="en-US" sz="2000" dirty="0"/>
              <a:t>” under a low rank constraint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/>
          <a:srcRect b="22132"/>
          <a:stretch/>
        </p:blipFill>
        <p:spPr>
          <a:xfrm>
            <a:off x="1973013" y="1270861"/>
            <a:ext cx="8191411" cy="4358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6275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Latent Semantic Analysis (LSA)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Data representation</a:t>
            </a:r>
          </a:p>
          <a:p>
            <a:pPr lvl="1"/>
            <a:r>
              <a:rPr lang="en-US" sz="3200" dirty="0"/>
              <a:t>Encode single-relational data in a matrix</a:t>
            </a:r>
          </a:p>
          <a:p>
            <a:pPr lvl="2"/>
            <a:r>
              <a:rPr lang="en-US" sz="3200" dirty="0"/>
              <a:t>Co-occurrence (e.g., document-term matrix, </a:t>
            </a:r>
            <a:br>
              <a:rPr lang="en-US" sz="3200" dirty="0"/>
            </a:br>
            <a:r>
              <a:rPr lang="en-US" sz="3200" dirty="0"/>
              <a:t>skip-gram)</a:t>
            </a:r>
          </a:p>
          <a:p>
            <a:pPr lvl="2"/>
            <a:r>
              <a:rPr lang="en-US" sz="3200" dirty="0"/>
              <a:t>Synonyms (e.g., from a thesaurus)</a:t>
            </a:r>
          </a:p>
          <a:p>
            <a:pPr lvl="8"/>
            <a:endParaRPr lang="en-US" sz="3200" dirty="0"/>
          </a:p>
          <a:p>
            <a:r>
              <a:rPr lang="en-US" sz="3200" dirty="0">
                <a:solidFill>
                  <a:srgbClr val="3C58AD"/>
                </a:solidFill>
              </a:rPr>
              <a:t>Factorization</a:t>
            </a:r>
          </a:p>
          <a:p>
            <a:pPr lvl="1"/>
            <a:r>
              <a:rPr lang="en-US" sz="3200" dirty="0">
                <a:solidFill>
                  <a:srgbClr val="3C58AD"/>
                </a:solidFill>
              </a:rPr>
              <a:t>Apply SVD to the matrix to find latent components</a:t>
            </a:r>
          </a:p>
          <a:p>
            <a:endParaRPr lang="en-US" sz="32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73832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Principle Component Analysis (PCA)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800" dirty="0"/>
                  <a:t>Decompose the similarity space into a set of orthonormal basis vectors</a:t>
                </a:r>
              </a:p>
              <a:p>
                <a:r>
                  <a:rPr lang="en-US" sz="2800" dirty="0"/>
                  <a:t>For an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charset="0"/>
                      </a:rPr>
                      <m:t>𝑚</m:t>
                    </m:r>
                    <m:r>
                      <a:rPr lang="en-US" sz="2800" b="0" i="1" smtClean="0">
                        <a:latin typeface="Cambria Math" charset="0"/>
                      </a:rPr>
                      <m:t>×</m:t>
                    </m:r>
                    <m:r>
                      <a:rPr lang="en-US" sz="2800" b="0" i="1" smtClean="0">
                        <a:latin typeface="Cambria Math" charset="0"/>
                      </a:rPr>
                      <m:t>𝑛</m:t>
                    </m:r>
                  </m:oMath>
                </a14:m>
                <a:r>
                  <a:rPr lang="en-US" sz="2800" dirty="0"/>
                  <a:t> matrix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charset="0"/>
                      </a:rPr>
                      <m:t>𝐴</m:t>
                    </m:r>
                  </m:oMath>
                </a14:m>
                <a:r>
                  <a:rPr lang="en-US" sz="2800" dirty="0"/>
                  <a:t> , there exists a factorization such that </a:t>
                </a:r>
              </a:p>
              <a:p>
                <a:br>
                  <a:rPr lang="en-US" sz="2800" dirty="0"/>
                </a:b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charset="0"/>
                      </a:rPr>
                      <m:t>𝐴</m:t>
                    </m:r>
                    <m:r>
                      <a:rPr lang="en-US" sz="3600" b="0" i="1" smtClean="0">
                        <a:latin typeface="Cambria Math" charset="0"/>
                      </a:rPr>
                      <m:t>=</m:t>
                    </m:r>
                    <m:r>
                      <a:rPr lang="en-US" sz="3600" b="0" i="1" smtClean="0">
                        <a:latin typeface="Cambria Math" charset="0"/>
                      </a:rPr>
                      <m:t>𝑈</m:t>
                    </m:r>
                    <m:r>
                      <m:rPr>
                        <m:sty m:val="p"/>
                      </m:rPr>
                      <a:rPr lang="en-US" sz="3600" b="0" i="0" smtClean="0">
                        <a:latin typeface="Cambria Math" charset="0"/>
                      </a:rPr>
                      <m:t>Σ</m:t>
                    </m:r>
                    <m:sSup>
                      <m:sSup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600" b="0" i="1" smtClean="0">
                            <a:latin typeface="Cambria Math" charset="0"/>
                          </a:rPr>
                          <m:t>𝑉</m:t>
                        </m:r>
                      </m:e>
                      <m:sup>
                        <m:r>
                          <a:rPr lang="en-US" sz="3600" b="0" i="1" smtClean="0">
                            <a:latin typeface="Cambria Math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sz="2800" dirty="0"/>
              </a:p>
              <a:p>
                <a:endParaRPr lang="en-US" sz="2800" dirty="0"/>
              </a:p>
              <a:p>
                <a:endParaRPr lang="en-US" sz="2800" dirty="0"/>
              </a:p>
              <a:p>
                <a:endParaRPr lang="en-US" sz="2800" dirty="0"/>
              </a:p>
              <a:p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charset="0"/>
                      </a:rPr>
                      <m:t>𝑈</m:t>
                    </m:r>
                    <m:r>
                      <a:rPr lang="en-US" sz="2800" b="0" i="1" smtClean="0">
                        <a:latin typeface="Cambria Math" charset="0"/>
                      </a:rPr>
                      <m:t>, </m:t>
                    </m:r>
                    <m:r>
                      <a:rPr lang="en-US" sz="2800" b="0" i="1" smtClean="0">
                        <a:latin typeface="Cambria Math" charset="0"/>
                      </a:rPr>
                      <m:t>𝑉</m:t>
                    </m:r>
                  </m:oMath>
                </a14:m>
                <a:r>
                  <a:rPr lang="en-US" sz="2800" dirty="0"/>
                  <a:t> are orthogonal matrices</a:t>
                </a:r>
              </a:p>
              <a:p>
                <a:endParaRPr lang="en-US" sz="2800" dirty="0"/>
              </a:p>
              <a:p>
                <a:endParaRPr lang="en-US" sz="28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09" t="-19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29</a:t>
            </a:fld>
            <a:endParaRPr lang="en-US" dirty="0"/>
          </a:p>
        </p:txBody>
      </p:sp>
      <p:grpSp>
        <p:nvGrpSpPr>
          <p:cNvPr id="8" name="Group 16"/>
          <p:cNvGrpSpPr>
            <a:grpSpLocks/>
          </p:cNvGrpSpPr>
          <p:nvPr/>
        </p:nvGrpSpPr>
        <p:grpSpPr bwMode="auto">
          <a:xfrm>
            <a:off x="3289190" y="3807350"/>
            <a:ext cx="5492958" cy="1615440"/>
            <a:chOff x="0" y="0"/>
            <a:chExt cx="3865" cy="1291"/>
          </a:xfrm>
        </p:grpSpPr>
        <p:pic>
          <p:nvPicPr>
            <p:cNvPr id="9" name="Picture 13"/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3865" cy="1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Rectangle 14"/>
            <p:cNvSpPr>
              <a:spLocks/>
            </p:cNvSpPr>
            <p:nvPr/>
          </p:nvSpPr>
          <p:spPr bwMode="auto">
            <a:xfrm>
              <a:off x="2342" y="624"/>
              <a:ext cx="605" cy="240"/>
            </a:xfrm>
            <a:prstGeom prst="rect">
              <a:avLst/>
            </a:prstGeom>
            <a:solidFill>
              <a:srgbClr val="CC9900">
                <a:alpha val="49803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1" name="Rectangle 15"/>
            <p:cNvSpPr>
              <a:spLocks/>
            </p:cNvSpPr>
            <p:nvPr/>
          </p:nvSpPr>
          <p:spPr bwMode="auto">
            <a:xfrm>
              <a:off x="1806" y="141"/>
              <a:ext cx="392" cy="744"/>
            </a:xfrm>
            <a:prstGeom prst="rect">
              <a:avLst/>
            </a:prstGeom>
            <a:solidFill>
              <a:srgbClr val="CC9900">
                <a:alpha val="49803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82006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568373" presetClass="entr" presetSubtype="9568373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 1: Taxonomy (Word category)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3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7066" y="1297416"/>
            <a:ext cx="6455217" cy="3504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0779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Principle Component Analysis (PCA)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Decompose the similarity space into a set of orthonormal basis vectors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30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7328" y="2696541"/>
            <a:ext cx="7992022" cy="3170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5900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Idea 2: </a:t>
            </a:r>
            <a:r>
              <a:rPr lang="en-US" altLang="en-US" dirty="0"/>
              <a:t>Similarity = Clustering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4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1377950"/>
            <a:ext cx="7620000" cy="410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1087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Language model with N-gram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00075" y="1244318"/>
                <a:ext cx="11072813" cy="4906102"/>
              </a:xfrm>
            </p:spPr>
            <p:txBody>
              <a:bodyPr>
                <a:noAutofit/>
              </a:bodyPr>
              <a:lstStyle/>
              <a:p>
                <a:r>
                  <a:rPr lang="en-US" sz="3200" dirty="0">
                    <a:latin typeface="Cambria Math" panose="02040503050406030204" pitchFamily="18" charset="0"/>
                  </a:rPr>
                  <a:t>The chain rule: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320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a:rPr lang="en-US" altLang="zh-TW" sz="32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TW" sz="320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320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TW" sz="32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TW" sz="3200">
                              <a:latin typeface="Cambria Math" panose="02040503050406030204" pitchFamily="18" charset="0"/>
                            </a:rPr>
                            <m:t>,…</m:t>
                          </m:r>
                          <m:sSub>
                            <m:sSubPr>
                              <m:ctrlPr>
                                <a:rPr lang="en-US" altLang="zh-TW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320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TW" sz="320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sz="32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32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320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32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32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320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320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32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320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32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3200" i="1">
                          <a:latin typeface="Cambria Math" panose="02040503050406030204" pitchFamily="18" charset="0"/>
                        </a:rPr>
                        <m:t>…</m:t>
                      </m:r>
                      <m:r>
                        <a:rPr lang="en-US" sz="32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sepChr m:val="∣"/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,…</m:t>
                          </m:r>
                          <m:sSub>
                            <m:sSub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3200" i="1" dirty="0">
                  <a:latin typeface="Cambria Math" panose="02040503050406030204" pitchFamily="18" charset="0"/>
                </a:endParaRPr>
              </a:p>
              <a:p>
                <a:endParaRPr lang="en-US" sz="3200" dirty="0">
                  <a:latin typeface="Cambria Math" panose="02040503050406030204" pitchFamily="18" charset="0"/>
                </a:endParaRPr>
              </a:p>
              <a:p>
                <a:r>
                  <a:rPr lang="en-US" sz="3200" dirty="0">
                    <a:latin typeface="Cambria Math" panose="02040503050406030204" pitchFamily="18" charset="0"/>
                  </a:rPr>
                  <a:t>N-gram language model assumes each word depends only on the last n-1 words (Markov assumption) </a:t>
                </a:r>
              </a:p>
              <a:p>
                <a:pPr marL="0" indent="0">
                  <a:buNone/>
                </a:pPr>
                <a:endParaRPr lang="en-US" sz="3200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0075" y="1244318"/>
                <a:ext cx="11072813" cy="4906102"/>
              </a:xfrm>
              <a:blipFill>
                <a:blip r:embed="rId2"/>
                <a:stretch>
                  <a:fillRect l="-1260" t="-25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0325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Language model with N-gram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42913" y="1244318"/>
                <a:ext cx="11244262" cy="4906102"/>
              </a:xfrm>
            </p:spPr>
            <p:txBody>
              <a:bodyPr>
                <a:normAutofit/>
              </a:bodyPr>
              <a:lstStyle/>
              <a:p>
                <a:r>
                  <a:rPr lang="en-US" sz="2800" dirty="0">
                    <a:latin typeface="Cambria Math" panose="02040503050406030204" pitchFamily="18" charset="0"/>
                  </a:rPr>
                  <a:t>Example: trigram (3-gram)</a:t>
                </a:r>
                <a:br>
                  <a:rPr lang="en-US" sz="2800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sepChr m:val="∣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,…</m:t>
                        </m:r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800" i="1" dirty="0">
                    <a:latin typeface="Cambria Math" panose="02040503050406030204" pitchFamily="18" charset="0"/>
                  </a:rPr>
                  <a:t> =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sepChr m:val="∣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−2</m:t>
                            </m:r>
                          </m:sub>
                        </m:s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</m:oMath>
                </a14:m>
                <a:br>
                  <a:rPr lang="en-US" sz="2800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…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8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i="1" dirty="0">
                    <a:latin typeface="Cambria Math" panose="02040503050406030204" pitchFamily="18" charset="0"/>
                  </a:rPr>
                  <a:t>=</a:t>
                </a:r>
                <a:br>
                  <a:rPr lang="en-US" sz="2800" i="1" dirty="0">
                    <a:latin typeface="Cambria Math" panose="02040503050406030204" pitchFamily="18" charset="0"/>
                  </a:rPr>
                </a:br>
                <a:r>
                  <a:rPr lang="en-US" sz="2800" i="1" dirty="0">
                    <a:latin typeface="Cambria Math" panose="02040503050406030204" pitchFamily="18" charset="0"/>
                  </a:rPr>
                  <a:t>P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28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2800" i="1">
                        <a:latin typeface="Cambria Math" panose="02040503050406030204" pitchFamily="18" charset="0"/>
                      </a:rPr>
                      <m:t>…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sepChr m:val="∣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−2</m:t>
                            </m:r>
                          </m:sub>
                        </m:s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</m:oMath>
                </a14:m>
                <a:endParaRPr lang="en-US" altLang="zh-TW" sz="2800" dirty="0"/>
              </a:p>
              <a:p>
                <a:endParaRPr lang="en-US" altLang="zh-TW" sz="28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80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"</m:t>
                        </m:r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𝑇𝑜𝑑𝑎𝑦</m:t>
                        </m:r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𝑖𝑠</m:t>
                        </m:r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𝑠𝑢𝑛𝑛𝑦</m:t>
                        </m:r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𝑑𝑎𝑦</m:t>
                        </m:r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"</m:t>
                        </m:r>
                      </m:e>
                    </m:d>
                  </m:oMath>
                </a14:m>
                <a:r>
                  <a:rPr lang="en-US" altLang="zh-TW" sz="2800" i="1" dirty="0">
                    <a:latin typeface="Cambria Math" panose="02040503050406030204" pitchFamily="18" charset="0"/>
                  </a:rPr>
                  <a:t> </a:t>
                </a:r>
                <a:br>
                  <a:rPr lang="en-US" altLang="zh-TW" sz="2800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sz="280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800" dirty="0"/>
                  <a:t>P(“Today”)P(“</a:t>
                </a:r>
                <a:r>
                  <a:rPr lang="en-US" sz="2800" dirty="0" err="1"/>
                  <a:t>is”|”Today</a:t>
                </a:r>
                <a:r>
                  <a:rPr lang="en-US" sz="2800" dirty="0"/>
                  <a:t>”)P(“</a:t>
                </a:r>
                <a:r>
                  <a:rPr lang="en-US" sz="2800" dirty="0" err="1"/>
                  <a:t>a”|”is</a:t>
                </a:r>
                <a:r>
                  <a:rPr lang="en-US" sz="2800" dirty="0"/>
                  <a:t>”, “Today”)…</a:t>
                </a:r>
                <a:br>
                  <a:rPr lang="en-US" sz="2800" dirty="0"/>
                </a:br>
                <a:r>
                  <a:rPr lang="en-US" sz="2800" dirty="0"/>
                  <a:t>   P(“</a:t>
                </a:r>
                <a:r>
                  <a:rPr lang="en-US" sz="2800" dirty="0" err="1"/>
                  <a:t>day”|”sunny</a:t>
                </a:r>
                <a:r>
                  <a:rPr lang="en-US" sz="2800" dirty="0"/>
                  <a:t>”, “a”)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42913" y="1244318"/>
                <a:ext cx="11244262" cy="4906102"/>
              </a:xfrm>
              <a:blipFill>
                <a:blip r:embed="rId2"/>
                <a:stretch>
                  <a:fillRect l="-1129" t="-20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640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Chain Rule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r>
                  <a:rPr lang="en-US" sz="2800" dirty="0">
                    <a:latin typeface="Cambria Math" panose="02040503050406030204" pitchFamily="18" charset="0"/>
                  </a:rPr>
                  <a:t>The joint probability can be expressed in terms of the conditional probability:</a:t>
                </a:r>
              </a:p>
              <a:p>
                <a:pPr marL="0" indent="0">
                  <a:buNone/>
                </a:pPr>
                <a:r>
                  <a:rPr lang="en-US" sz="2800" dirty="0">
                    <a:latin typeface="Cambria Math" panose="02040503050406030204" pitchFamily="18" charset="0"/>
                  </a:rPr>
                  <a:t>	P(X,Y) = P(X | Y) P(Y)</a:t>
                </a:r>
              </a:p>
              <a:p>
                <a:r>
                  <a:rPr lang="en-US" sz="2800" dirty="0">
                    <a:latin typeface="Cambria Math" panose="02040503050406030204" pitchFamily="18" charset="0"/>
                  </a:rPr>
                  <a:t>More variables:</a:t>
                </a:r>
              </a:p>
              <a:p>
                <a:pPr marL="0" indent="0">
                  <a:buNone/>
                </a:pPr>
                <a:r>
                  <a:rPr lang="en-US" sz="2800" dirty="0">
                    <a:latin typeface="Cambria Math" panose="02040503050406030204" pitchFamily="18" charset="0"/>
                  </a:rPr>
                  <a:t>	P(X, Y, Z) = P(X | Y, Z) P(Y, Z)</a:t>
                </a:r>
                <a:br>
                  <a:rPr lang="en-US" sz="2800" dirty="0">
                    <a:latin typeface="Cambria Math" panose="02040503050406030204" pitchFamily="18" charset="0"/>
                  </a:rPr>
                </a:br>
                <a:r>
                  <a:rPr lang="en-US" sz="2800" dirty="0">
                    <a:latin typeface="Cambria Math" panose="02040503050406030204" pitchFamily="18" charset="0"/>
                  </a:rPr>
                  <a:t>		 	  = P(X | Y, Z) P(Y | Z) P(Z)</a:t>
                </a:r>
              </a:p>
              <a:p>
                <a14:m>
                  <m:oMath xmlns:m="http://schemas.openxmlformats.org/officeDocument/2006/math">
                    <m:r>
                      <a:rPr lang="en-US" sz="2800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TW" sz="2800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zh-TW" sz="280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TW" sz="280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TW" sz="280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TW" sz="2800">
                            <a:latin typeface="Cambria Math" panose="02040503050406030204" pitchFamily="18" charset="0"/>
                          </a:rPr>
                          <m:t>,…</m:t>
                        </m:r>
                        <m:sSub>
                          <m:sSub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TW" sz="280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br>
                  <a:rPr lang="en-US" altLang="zh-TW" sz="2800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sz="280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80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280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80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80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280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80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80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80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80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2800" i="1">
                        <a:latin typeface="Cambria Math" panose="02040503050406030204" pitchFamily="18" charset="0"/>
                      </a:rPr>
                      <m:t>…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sepChr m:val="∣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,…</m:t>
                        </m:r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</m:oMath>
                </a14:m>
                <a:br>
                  <a:rPr lang="en-US" sz="2800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sz="280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80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sSubSup>
                      <m:sSub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800">
                            <a:latin typeface="Cambria Math" panose="02040503050406030204" pitchFamily="18" charset="0"/>
                          </a:rPr>
                          <m:t>Π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=2</m:t>
                        </m:r>
                      </m:sub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bSup>
                    <m:d>
                      <m:dPr>
                        <m:sepChr m:val="∣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,…</m:t>
                        </m:r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</m:oMath>
                </a14:m>
                <a:endParaRPr lang="en-US" sz="2800" i="1" dirty="0">
                  <a:latin typeface="Cambria Math" panose="02040503050406030204" pitchFamily="18" charset="0"/>
                </a:endParaRPr>
              </a:p>
              <a:p>
                <a:endParaRPr lang="en-US" altLang="zh-TW" sz="2800" dirty="0"/>
              </a:p>
              <a:p>
                <a:endParaRPr lang="en-US" sz="28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09" t="-1990" r="-17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72130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N-Gram Models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800" dirty="0"/>
                  <a:t>Unigram model: </a:t>
                </a:r>
                <a:endParaRPr lang="en-US" sz="2800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28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28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…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8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800" dirty="0"/>
              </a:p>
              <a:p>
                <a:r>
                  <a:rPr lang="en-US" sz="2800" dirty="0"/>
                  <a:t>Bigram model: </a:t>
                </a:r>
                <a:endParaRPr lang="en-US" sz="280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28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28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2800" i="1">
                        <a:latin typeface="Cambria Math" panose="02040503050406030204" pitchFamily="18" charset="0"/>
                      </a:rPr>
                      <m:t>…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28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800" dirty="0"/>
              </a:p>
              <a:p>
                <a:r>
                  <a:rPr lang="en-US" sz="2800" dirty="0"/>
                  <a:t>Trigram model:</a:t>
                </a:r>
              </a:p>
              <a:p>
                <a:pPr marL="0" indent="0">
                  <a:buNone/>
                </a:pPr>
                <a:r>
                  <a:rPr lang="en-US" sz="2800" dirty="0"/>
                  <a:t>  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28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28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2800" i="1">
                        <a:latin typeface="Cambria Math" panose="02040503050406030204" pitchFamily="18" charset="0"/>
                      </a:rPr>
                      <m:t>…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800" i="1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−2</m:t>
                        </m:r>
                      </m:sub>
                    </m:sSub>
                    <m:r>
                      <a:rPr lang="en-US" sz="28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800" dirty="0"/>
              </a:p>
              <a:p>
                <a:r>
                  <a:rPr lang="en-US" sz="2800" dirty="0"/>
                  <a:t>N-gram model:</a:t>
                </a:r>
              </a:p>
              <a:p>
                <a:pPr marL="0" indent="0">
                  <a:buNone/>
                </a:pPr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28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800" dirty="0"/>
                  <a:t>…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800" i="1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−2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…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sz="28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800" dirty="0"/>
              </a:p>
              <a:p>
                <a:endParaRPr lang="en-US" sz="2800" dirty="0"/>
              </a:p>
              <a:p>
                <a:endParaRPr lang="en-US" sz="28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09" t="-19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60830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Unigram model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41994" y="1201425"/>
            <a:ext cx="4800859" cy="1144249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A3C3A-A029-4573-BC04-5DA27903A743}" type="slidenum">
              <a:rPr lang="en-US" smtClean="0"/>
              <a:t>9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825" y="3253865"/>
            <a:ext cx="10687049" cy="179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718443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243AF7DC-D15B-41C0-AE81-23980D1B9FC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10226</TotalTime>
  <Words>943</Words>
  <Application>Microsoft Macintosh PowerPoint</Application>
  <PresentationFormat>Widescreen</PresentationFormat>
  <Paragraphs>219</Paragraphs>
  <Slides>30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9" baseType="lpstr">
      <vt:lpstr>新細明體</vt:lpstr>
      <vt:lpstr>Arial</vt:lpstr>
      <vt:lpstr>Calibri</vt:lpstr>
      <vt:lpstr>Calibri Light</vt:lpstr>
      <vt:lpstr>Cambria Math</vt:lpstr>
      <vt:lpstr>Segoe</vt:lpstr>
      <vt:lpstr>Webdings</vt:lpstr>
      <vt:lpstr>Wingdings</vt:lpstr>
      <vt:lpstr>Retrospect</vt:lpstr>
      <vt:lpstr>  Natural Language Processing</vt:lpstr>
      <vt:lpstr>Conditional probability</vt:lpstr>
      <vt:lpstr>Idea 1: Taxonomy (Word category)</vt:lpstr>
      <vt:lpstr>Idea 2: Similarity = Clustering</vt:lpstr>
      <vt:lpstr>Language model with N-gram</vt:lpstr>
      <vt:lpstr>Language model with N-gram</vt:lpstr>
      <vt:lpstr>The Chain Rule</vt:lpstr>
      <vt:lpstr>N-Gram Models</vt:lpstr>
      <vt:lpstr>Unigram model</vt:lpstr>
      <vt:lpstr>Bigram model</vt:lpstr>
      <vt:lpstr>Recap: Bigram language model</vt:lpstr>
      <vt:lpstr>Vector Space Model</vt:lpstr>
      <vt:lpstr>This lecture</vt:lpstr>
      <vt:lpstr>Bag-of-Words with N-grams </vt:lpstr>
      <vt:lpstr>Probability Distribution</vt:lpstr>
      <vt:lpstr>Document Representation</vt:lpstr>
      <vt:lpstr>More on Document Representation</vt:lpstr>
      <vt:lpstr>Term Frequencies </vt:lpstr>
      <vt:lpstr>Clustering Method</vt:lpstr>
      <vt:lpstr>How to represent a word (word embedding)</vt:lpstr>
      <vt:lpstr>Issues?</vt:lpstr>
      <vt:lpstr>Pre-trained word vectors</vt:lpstr>
      <vt:lpstr>Vector representation </vt:lpstr>
      <vt:lpstr>Distance/similarity</vt:lpstr>
      <vt:lpstr>Word analogy</vt:lpstr>
      <vt:lpstr>Recap: Mapping to Latent Space via SVD</vt:lpstr>
      <vt:lpstr>Low rank approximation</vt:lpstr>
      <vt:lpstr>Latent Semantic Analysis (LSA)</vt:lpstr>
      <vt:lpstr>Principle Component Analysis (PCA)</vt:lpstr>
      <vt:lpstr>Principle Component Analysis (PCA)</vt:lpstr>
    </vt:vector>
  </TitlesOfParts>
  <Company/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Saliya</dc:creator>
  <cp:lastModifiedBy>Paul Rad</cp:lastModifiedBy>
  <cp:revision>436</cp:revision>
  <dcterms:created xsi:type="dcterms:W3CDTF">2015-01-31T16:20:13Z</dcterms:created>
  <dcterms:modified xsi:type="dcterms:W3CDTF">2018-08-15T12:30:00Z</dcterms:modified>
</cp:coreProperties>
</file>